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62" r:id="rId5"/>
    <p:sldId id="268" r:id="rId6"/>
    <p:sldId id="267" r:id="rId7"/>
    <p:sldId id="271" r:id="rId8"/>
    <p:sldId id="272" r:id="rId9"/>
    <p:sldId id="273" r:id="rId10"/>
    <p:sldId id="269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2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E1456-BD19-4F4A-9B51-78B968719503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BF8CF-3A83-418F-85F6-EEE919248B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_________Microsoft_Word1.docx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792088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Тренинг для педагогов </a:t>
            </a:r>
          </a:p>
          <a:p>
            <a:pPr algn="ctr"/>
            <a:r>
              <a:rPr lang="ru-RU" sz="6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 Я познаю себя»</a:t>
            </a:r>
            <a:endParaRPr lang="ru-RU" sz="6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6021288"/>
            <a:ext cx="5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Подготовила: педагог-психолог </a:t>
            </a:r>
            <a:r>
              <a:rPr lang="ru-RU" b="1" i="1" dirty="0" err="1" smtClean="0"/>
              <a:t>Мухутдинова</a:t>
            </a:r>
            <a:r>
              <a:rPr lang="ru-RU" b="1" i="1" dirty="0" smtClean="0"/>
              <a:t> В.С</a:t>
            </a:r>
            <a:endParaRPr lang="ru-RU" b="1" i="1" dirty="0"/>
          </a:p>
        </p:txBody>
      </p:sp>
    </p:spTree>
  </p:cSld>
  <p:clrMapOvr>
    <a:masterClrMapping/>
  </p:clrMapOvr>
  <p:transition spd="med" advTm="5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3528" y="260648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П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cs typeface="Arial" pitchFamily="34" charset="0"/>
              </a:rPr>
              <a:t>онадобится лист бумаги, его нужно разделить на четыре части, в форме квадрата. В углу каждого квадрата необходимо поставить цифры от 1 до 4. В первом квадрате нужно написать 5 собственных положительных качеств в виде одного слова или предложения. В третьем квадрате (под первым) нужно написать собственные негативные качества.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cs typeface="Arial" pitchFamily="34" charset="0"/>
              </a:rPr>
              <a:t>Нужно быть искренним!!!!!!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2492896"/>
            <a:ext cx="3096344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4437112"/>
            <a:ext cx="3096344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2492896"/>
            <a:ext cx="3096344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67944" y="4437112"/>
            <a:ext cx="309634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2564904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2564904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1115616" y="4509120"/>
            <a:ext cx="360040" cy="415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4581128"/>
            <a:ext cx="3600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59632" y="256490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Положительные качества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03648" y="45091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Негативные качества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483768" y="2924944"/>
            <a:ext cx="2016224" cy="1728192"/>
          </a:xfrm>
          <a:prstGeom prst="straightConnector1">
            <a:avLst/>
          </a:prstGeom>
          <a:ln w="508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27984" y="45811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Отрицательные качества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3635896" y="2924944"/>
            <a:ext cx="864096" cy="180020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55976" y="256490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Позитивные(</a:t>
            </a:r>
            <a:r>
              <a:rPr lang="ru-RU" b="1" dirty="0" err="1" smtClean="0">
                <a:solidFill>
                  <a:srgbClr val="FF0000"/>
                </a:solidFill>
              </a:rPr>
              <a:t>положитель</a:t>
            </a:r>
            <a:r>
              <a:rPr lang="ru-RU" b="1" dirty="0" smtClean="0">
                <a:solidFill>
                  <a:srgbClr val="FF0000"/>
                </a:solidFill>
              </a:rPr>
              <a:t>          </a:t>
            </a:r>
            <a:r>
              <a:rPr lang="ru-RU" b="1" dirty="0" err="1" smtClean="0">
                <a:solidFill>
                  <a:srgbClr val="FF0000"/>
                </a:solidFill>
              </a:rPr>
              <a:t>ные</a:t>
            </a:r>
            <a:r>
              <a:rPr lang="ru-RU" b="1" dirty="0" smtClean="0">
                <a:solidFill>
                  <a:srgbClr val="FF0000"/>
                </a:solidFill>
              </a:rPr>
              <a:t>) качества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395536" y="2564904"/>
            <a:ext cx="504056" cy="3816424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4221088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1!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79512" y="188640"/>
            <a:ext cx="4248472" cy="28083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harter"/>
                <a:cs typeface="Arial" pitchFamily="34" charset="0"/>
              </a:rPr>
              <a:t>После просмотра перечня негативных качеств их нужно переформулировать на положительные и записать во второй квадрат. Например, описать, что "жадный" означает бережный, что появляется возможность тратить деньги на важные вещи.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980728"/>
            <a:ext cx="4248472" cy="28083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harter"/>
                <a:cs typeface="Arial" pitchFamily="34" charset="0"/>
              </a:rPr>
              <a:t>После этого, прочитайте перечень положительных качеств из квадрата № 1, переделайте их на отрицательные, запишите их в четвертый квадрат. После того, как все квадраты будут заполнены, прикройте квадраты № 3, 4 и прочитайте свои качества с квадратов № 1, 2.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3933056"/>
            <a:ext cx="5832648" cy="29249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harter"/>
              <a:cs typeface="Arial" pitchFamily="34" charset="0"/>
            </a:endParaRPr>
          </a:p>
          <a:p>
            <a:pPr lvl="0" algn="ctr"/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harter"/>
                <a:cs typeface="Arial" pitchFamily="34" charset="0"/>
              </a:rPr>
              <a:t>После, важно взглянуть на все четыре заполненные квадраты и сделать вывод, что одни и те же характеристики описаны с положительной и отрицательной стороны. То, что для нас есть хорошим, для других может оказаться плохим. Поэтому нет необходимости обращать особое внимание на то, что говорят другие. Лучше развивать свои качества, которые нравятся, а также могут послужить на будущее.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 rot="19171850">
            <a:off x="4587574" y="569482"/>
            <a:ext cx="261111" cy="53446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977041">
            <a:off x="3951753" y="3014348"/>
            <a:ext cx="360040" cy="1010829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260648"/>
            <a:ext cx="777686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</a:rPr>
              <a:t>Заканчиваем тренинг </a:t>
            </a:r>
            <a:r>
              <a:rPr lang="ru-RU" sz="2800" b="1" i="1" dirty="0" smtClean="0">
                <a:solidFill>
                  <a:srgbClr val="7030A0"/>
                </a:solidFill>
              </a:rPr>
              <a:t>рефлексией</a:t>
            </a:r>
            <a:r>
              <a:rPr lang="ru-RU" sz="2800" b="1" i="1" dirty="0">
                <a:solidFill>
                  <a:srgbClr val="7030A0"/>
                </a:solidFill>
              </a:rPr>
              <a:t/>
            </a:r>
            <a:br>
              <a:rPr lang="ru-RU" sz="2800" b="1" i="1" dirty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«Что я узнал (а)»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400" b="1" dirty="0"/>
              <a:t>Задание: Допишите незаконченные </a:t>
            </a:r>
            <a:r>
              <a:rPr lang="ru-RU" sz="2400" b="1" dirty="0" smtClean="0"/>
              <a:t>предложения или проделайте это упражнение мысленно.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600" b="1" dirty="0">
                <a:solidFill>
                  <a:srgbClr val="FF0000"/>
                </a:solidFill>
              </a:rPr>
              <a:t>- Я </a:t>
            </a:r>
            <a:r>
              <a:rPr lang="ru-RU" sz="3600" b="1" dirty="0" smtClean="0">
                <a:solidFill>
                  <a:srgbClr val="FF0000"/>
                </a:solidFill>
              </a:rPr>
              <a:t>узнал (а), </a:t>
            </a:r>
            <a:r>
              <a:rPr lang="ru-RU" sz="3600" b="1" dirty="0">
                <a:solidFill>
                  <a:srgbClr val="FF0000"/>
                </a:solidFill>
              </a:rPr>
              <a:t>что….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- Я была </a:t>
            </a:r>
            <a:r>
              <a:rPr lang="ru-RU" sz="3600" b="1" dirty="0" smtClean="0">
                <a:solidFill>
                  <a:srgbClr val="FF0000"/>
                </a:solidFill>
              </a:rPr>
              <a:t>удивлен (а) </a:t>
            </a:r>
            <a:r>
              <a:rPr lang="ru-RU" sz="3600" b="1" dirty="0">
                <a:solidFill>
                  <a:srgbClr val="FF0000"/>
                </a:solidFill>
              </a:rPr>
              <a:t>тем, что….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- Мне понравилось…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- Я </a:t>
            </a:r>
            <a:r>
              <a:rPr lang="ru-RU" sz="3600" b="1" dirty="0" smtClean="0">
                <a:solidFill>
                  <a:srgbClr val="FF0000"/>
                </a:solidFill>
              </a:rPr>
              <a:t>был(а) разочарован(а) </a:t>
            </a:r>
            <a:r>
              <a:rPr lang="ru-RU" sz="3600" b="1" dirty="0">
                <a:solidFill>
                  <a:srgbClr val="FF0000"/>
                </a:solidFill>
              </a:rPr>
              <a:t>тем, что….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sz="3200" b="1" i="1" dirty="0" smtClean="0">
              <a:solidFill>
                <a:srgbClr val="7030A0"/>
              </a:solidFill>
            </a:endParaRPr>
          </a:p>
          <a:p>
            <a:endParaRPr lang="ru-RU" sz="3200" b="1" i="1" dirty="0">
              <a:solidFill>
                <a:srgbClr val="7030A0"/>
              </a:solidFill>
            </a:endParaRPr>
          </a:p>
          <a:p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Всем 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</a:rPr>
              <a:t>спасибо за активное участие!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Рисунок 6" descr="orig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98491E"/>
              </a:clrFrom>
              <a:clrTo>
                <a:srgbClr val="98491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29808" y="3847356"/>
            <a:ext cx="4014192" cy="3010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Вертикальный свиток 8"/>
          <p:cNvSpPr/>
          <p:nvPr/>
        </p:nvSpPr>
        <p:spPr>
          <a:xfrm>
            <a:off x="251520" y="260648"/>
            <a:ext cx="5904656" cy="6408712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Каждый из нас личность, состоявшийся человек со своими взглядами, убеждениями, интересами, целями. Каждый вправе сказать: «Я пришел в этот мир не для того, чтобы нравиться тебе. Если мы встретились и нам </a:t>
            </a:r>
            <a:r>
              <a:rPr lang="ru-RU" sz="2000" b="1" dirty="0" smtClean="0">
                <a:solidFill>
                  <a:schemeClr val="tx1"/>
                </a:solidFill>
              </a:rPr>
              <a:t>хорошо- </a:t>
            </a:r>
            <a:r>
              <a:rPr lang="ru-RU" sz="2000" b="1" dirty="0">
                <a:solidFill>
                  <a:schemeClr val="tx1"/>
                </a:solidFill>
              </a:rPr>
              <a:t>ладно, а если нет – что ж ничего страшного». Но мы люди, нам приходиться взаимодействовать и всем хочется, чтоб тебя понимали и принимали. Однако именно мы сами создаем порой себе любимым проблемы, не подозревая, что и окружающие от этого тоже страдают.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4" name="Picture 2" descr="https://i.pinimg.com/736x/64/08/54/640854f4960639099edec0c43d42c47c--drawing-tips-drawing-ar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04949"/>
            <a:ext cx="9144000" cy="535305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0159" y="188640"/>
            <a:ext cx="78051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Упражнен</a:t>
            </a:r>
            <a:r>
              <a:rPr lang="ru-RU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ие </a:t>
            </a:r>
          </a:p>
          <a:p>
            <a:pPr algn="ctr"/>
            <a:r>
              <a:rPr lang="ru-RU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«нарисуй свой характер»</a:t>
            </a:r>
            <a:endParaRPr lang="ru-RU" sz="48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27584" y="1772816"/>
          <a:ext cx="7632848" cy="4646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Документ" r:id="rId5" imgW="6135218" imgH="3735134" progId="Word.Document.12">
                  <p:embed/>
                </p:oleObj>
              </mc:Choice>
              <mc:Fallback>
                <p:oleObj name="Документ" r:id="rId5" imgW="6135218" imgH="373513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772816"/>
                        <a:ext cx="7632848" cy="46468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18864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612A8A"/>
                </a:solidFill>
              </a:rPr>
              <a:t>Заполните 8 предложенных квадратов, дополнив изображения по своему усмотрению</a:t>
            </a:r>
            <a:endParaRPr lang="ru-RU" sz="2800" b="1" i="1" dirty="0">
              <a:solidFill>
                <a:srgbClr val="612A8A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475656" y="1196752"/>
            <a:ext cx="504056" cy="5040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139952" y="1196752"/>
            <a:ext cx="432048" cy="5040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516216" y="1196752"/>
            <a:ext cx="504056" cy="5040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0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Результаты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474720">
            <a:off x="2496623" y="542354"/>
            <a:ext cx="504056" cy="86409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83968" y="620688"/>
            <a:ext cx="504056" cy="86409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922928">
            <a:off x="5897238" y="544402"/>
            <a:ext cx="504056" cy="86409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628800"/>
            <a:ext cx="4968552" cy="48965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1. В первом квадрате вы изобразили свое действительное отношение к себе и представление о себе. Если вы нарисовали улыбающуюся или смешную рожицу, фигурку, то это свидетельствует о хорошем чувстве юмора, дипломатичности и миролюбивой натуре. Гротескная карикатура – признак неуживчивости, замкнутости. Солнце означает, что вы часто берете на себя роль лидера. Цветок – знак женственности, вы уделяете много внимания своей внешности и своему окружению. Глаз означает, что вы обладаете гордым и подозрительным нравом, стремитесь управлять формированием своих взаимоотношений с людьми и сознательно строите свою жизнь.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0072" y="1961456"/>
            <a:ext cx="3744416" cy="48965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2. Второй квадрат. Отношение к дому. Если вы изобразили что-то выходящее за пределы внешнего прямоугольника, то вы имеете беспокойный характер, домоседкой вас не назовешь. И наоборот, если внутренний квадрат превратился в одинокий домик или символ жилища – признак того что вы тоскуете по домашнему теплу. Если рисунок расположении во внутреннем квадрате и вне его, то в таком случае ваши интересы в правильной пропорции делятся между домом и окружающим миром.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трелка вниз 2"/>
          <p:cNvSpPr/>
          <p:nvPr/>
        </p:nvSpPr>
        <p:spPr>
          <a:xfrm rot="881826">
            <a:off x="2646892" y="33162"/>
            <a:ext cx="360040" cy="7647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0"/>
            <a:ext cx="360040" cy="7647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20919298">
            <a:off x="5723817" y="27943"/>
            <a:ext cx="360040" cy="7647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908720"/>
            <a:ext cx="4032448" cy="47525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3. Насколько вы целеустремленный человек. Если получилась стрела, летящая в цель (то есть в мишень) – то у вас развитии честолюбие, и вы способны упорно работать для достижения своей цели. Если же вы дополнили рисунок другими линиями или стрелами, то вы честолюбивы, но не уверены в своей цели. Если вы нарисовали что-то совсем другое, не похожее на стрелы и мишени, в таком случае, возможно, вы неуправляемый, мятежный человек.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1412776"/>
            <a:ext cx="3600400" cy="48965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4. Отношение с окружающими. Чаще всего в этом квадрате помещают множество фигурок или рисунков. Много рисунков означает множество друзей. Если провели всего одну линию, то вы, скорее всего, скрытный, сдержанный, замкнутый человек. Если изобразили кирпич, то склонны к меланхолиям и капризам.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трелка вниз 2"/>
          <p:cNvSpPr/>
          <p:nvPr/>
        </p:nvSpPr>
        <p:spPr>
          <a:xfrm rot="881826">
            <a:off x="2646892" y="33162"/>
            <a:ext cx="360040" cy="7647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0"/>
            <a:ext cx="360040" cy="7647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20919298">
            <a:off x="5723817" y="27943"/>
            <a:ext cx="360040" cy="7647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908720"/>
            <a:ext cx="4032448" cy="47525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5. </a:t>
            </a:r>
            <a:r>
              <a:rPr lang="ru-RU" dirty="0">
                <a:solidFill>
                  <a:schemeClr val="tx1"/>
                </a:solidFill>
              </a:rPr>
              <a:t>Ваша коммуникабельность. Если вы подчиняетесь рисунку, это означает, что обладаете редкой способностью быстро и легко располагать к себе чужих людей. Если не принимаете рисунок и, например, у вас получился угловатый геометрический узор, то вы выбиваетесь из общей компании; в ваших отношениях с обществом преобладает стремление к власти, обладанию, диктату; вы очень ревнивы.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992" y="1412776"/>
            <a:ext cx="3960440" cy="48965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6. </a:t>
            </a:r>
            <a:r>
              <a:rPr lang="ru-RU" dirty="0">
                <a:solidFill>
                  <a:schemeClr val="tx1"/>
                </a:solidFill>
              </a:rPr>
              <a:t>Ваша уверенность, отношение к прошлому, настоящему, будущему. Если вы нарисовали что-либо над расположенной посередине волнистой линией, то чувствуете себя уверенно, в безопасности. Если наоборот, то мало верите в свои силы. Изобразив утопающий или тонущий предмет, вы показали, что вас тревожит ваше будущее. Если нарисовали цепочку или какой - либо линейный орнамент, то вы, без сомнения, способны упорно трудиться, очень сознательны и изредка допускаете ошибки.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трелка вниз 2"/>
          <p:cNvSpPr/>
          <p:nvPr/>
        </p:nvSpPr>
        <p:spPr>
          <a:xfrm rot="881826">
            <a:off x="2646892" y="33162"/>
            <a:ext cx="360040" cy="7647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0"/>
            <a:ext cx="360040" cy="7647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20919298">
            <a:off x="5723817" y="27943"/>
            <a:ext cx="360040" cy="7647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908720"/>
            <a:ext cx="4032448" cy="47525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7. </a:t>
            </a:r>
            <a:r>
              <a:rPr lang="ru-RU" dirty="0">
                <a:solidFill>
                  <a:schemeClr val="tx1"/>
                </a:solidFill>
              </a:rPr>
              <a:t>Ваше отношение к труду, дисциплине. Если вы подчинились рисунку, дополнив его геометрическими фигурами так, что получился симметричный узор, то вы дисциплинированны и умеете организованно работать в коллективе. Если заштриховали черный квадрат, и у вас вышла картинка с кривыми линиями, несимметричная и не похожая на тривиальное геометрическое построение, то это говорит о том, что вы не склонны признавать авторитеты, упрямы и настойчивы.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992" y="1412776"/>
            <a:ext cx="4104456" cy="48965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8. </a:t>
            </a:r>
            <a:r>
              <a:rPr lang="ru-RU" dirty="0">
                <a:solidFill>
                  <a:schemeClr val="tx1"/>
                </a:solidFill>
              </a:rPr>
              <a:t>Сильные и слабые стороны характера. Вы просто замкнули круги, значит, постоянно нуждаетесь в защите и поддержке, предпочитаете не решать ничего сами. К тому же на вас могучее влияние оказывают представления привитые в детстве. Если не замкнули круги – вы независимый человек, имеющий в жизни определенные цели. Если получилось человеческое ухо, то у вас скрытный характер. Если рисунок навел на вас мысль о ручке чашки, то вы обладаете сильным отцовским или материнским чувством.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193964/5951/i/950/depositphotos_59512317-stock-photo-smooth-colorful-fractal-flower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99592" y="260648"/>
            <a:ext cx="786946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</a:rPr>
              <a:t>Упражнение «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4 квадрата психологии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сознания»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12290" name="Picture 2" descr="https://avatars.mds.yandex.net/get-zen_doc/1878668/pub_5dfe90afe3062c00af9eca96_5dfe90f23f548700ac5e980f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628800"/>
            <a:ext cx="7181599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115616" y="83671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Charter"/>
                <a:cs typeface="Arial" pitchFamily="34" charset="0"/>
              </a:rPr>
              <a:t>поможет лучше осознать свою сущность, найти положительные и негативные качества, достоинства. </a:t>
            </a:r>
            <a:endParaRPr lang="ru-RU" b="1" dirty="0"/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251520" y="548680"/>
            <a:ext cx="648072" cy="792088"/>
          </a:xfrm>
          <a:prstGeom prst="curvedRightArrow">
            <a:avLst>
              <a:gd name="adj1" fmla="val 25000"/>
              <a:gd name="adj2" fmla="val 52032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986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Charter</vt:lpstr>
      <vt:lpstr>Тема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Rinat</dc:creator>
  <cp:lastModifiedBy>Сергей</cp:lastModifiedBy>
  <cp:revision>1</cp:revision>
  <dcterms:created xsi:type="dcterms:W3CDTF">2020-04-15T09:09:07Z</dcterms:created>
  <dcterms:modified xsi:type="dcterms:W3CDTF">2020-04-21T06:00:46Z</dcterms:modified>
</cp:coreProperties>
</file>