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29" autoAdjust="0"/>
  </p:normalViewPr>
  <p:slideViewPr>
    <p:cSldViewPr>
      <p:cViewPr varScale="1">
        <p:scale>
          <a:sx n="53" d="100"/>
          <a:sy n="53" d="100"/>
        </p:scale>
        <p:origin x="-5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4BA97-1828-4E55-8B81-64695886D438}" type="datetimeFigureOut">
              <a:rPr lang="ru-RU"/>
              <a:pPr>
                <a:defRPr/>
              </a:pPr>
              <a:t>15.02.2020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8215F-6912-41E3-A627-74CB2614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0CFEA-9AEE-48DB-8FFC-8AE6147152F8}" type="datetimeFigureOut">
              <a:rPr lang="ru-RU"/>
              <a:pPr>
                <a:defRPr/>
              </a:pPr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AA4C9-8D29-4C61-B445-B3E3BB8B3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52703-443E-4E33-AACA-EF4D570C4CAF}" type="datetimeFigureOut">
              <a:rPr lang="ru-RU"/>
              <a:pPr>
                <a:defRPr/>
              </a:pPr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1D440-7F6D-4CF1-B079-51B954E7E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E3C6-E57C-4B84-B8FD-12F51F924DCC}" type="datetimeFigureOut">
              <a:rPr lang="ru-RU"/>
              <a:pPr>
                <a:defRPr/>
              </a:pPr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D776C-8765-4A33-B2F3-E6C2824C7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E412-236C-40E6-9702-8285BF5690B4}" type="datetimeFigureOut">
              <a:rPr lang="ru-RU"/>
              <a:pPr>
                <a:defRPr/>
              </a:pPr>
              <a:t>15.02.2020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8AD73-BCC5-42A9-8A0B-6BA200CCC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B3463-404D-466A-8F64-E4CADABB8092}" type="datetimeFigureOut">
              <a:rPr lang="ru-RU"/>
              <a:pPr>
                <a:defRPr/>
              </a:pPr>
              <a:t>15.02.2020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F5754-61F7-4DF3-93C2-6318C0DE3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013C9-6842-45E8-958D-1C80959576F8}" type="datetimeFigureOut">
              <a:rPr lang="ru-RU"/>
              <a:pPr>
                <a:defRPr/>
              </a:pPr>
              <a:t>15.02.2020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A1981-F677-4E8D-9254-B64D585E6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D2B06-4D9A-407F-B4DD-FF9ED81B8181}" type="datetimeFigureOut">
              <a:rPr lang="ru-RU"/>
              <a:pPr>
                <a:defRPr/>
              </a:pPr>
              <a:t>15.02.2020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380E5-E5A8-4A96-9F8C-55415ABCF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F1A74-3E42-4202-BE72-1570EC205FF1}" type="datetimeFigureOut">
              <a:rPr lang="ru-RU"/>
              <a:pPr>
                <a:defRPr/>
              </a:pPr>
              <a:t>15.02.2020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D2B6E-4C0A-4FF8-B1A2-5CC694E2A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1EE1-3B8F-4497-9FEC-F35090F9EA59}" type="datetimeFigureOut">
              <a:rPr lang="ru-RU"/>
              <a:pPr>
                <a:defRPr/>
              </a:pPr>
              <a:t>15.02.2020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ADF4-4A85-486B-9F14-9E8BB6009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2193D-4441-423E-B2E7-0E53C04AF93C}" type="datetimeFigureOut">
              <a:rPr lang="ru-RU"/>
              <a:pPr>
                <a:defRPr/>
              </a:pPr>
              <a:t>15.02.2020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3141-24A2-4613-B4F4-27B36B7C4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4102BA-9AA6-40F4-A12C-05E2B10F770B}" type="datetimeFigureOut">
              <a:rPr lang="ru-RU"/>
              <a:pPr>
                <a:defRPr/>
              </a:pPr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8241CF-A210-4017-96D2-25C609689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3" r:id="rId2"/>
    <p:sldLayoutId id="2147483865" r:id="rId3"/>
    <p:sldLayoutId id="2147483862" r:id="rId4"/>
    <p:sldLayoutId id="2147483861" r:id="rId5"/>
    <p:sldLayoutId id="2147483860" r:id="rId6"/>
    <p:sldLayoutId id="2147483859" r:id="rId7"/>
    <p:sldLayoutId id="2147483858" r:id="rId8"/>
    <p:sldLayoutId id="2147483866" r:id="rId9"/>
    <p:sldLayoutId id="2147483857" r:id="rId10"/>
    <p:sldLayoutId id="2147483856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250" y="5084763"/>
            <a:ext cx="6697663" cy="1008062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ru-RU" sz="1900" b="1" dirty="0" smtClean="0"/>
              <a:t>ЛОГОПЕД </a:t>
            </a:r>
            <a:endParaRPr lang="ru-RU" sz="1900" b="1" dirty="0" smtClean="0">
              <a:latin typeface="Arial" charset="0"/>
            </a:endParaRPr>
          </a:p>
          <a:p>
            <a:pPr algn="r">
              <a:lnSpc>
                <a:spcPct val="80000"/>
              </a:lnSpc>
            </a:pPr>
            <a:r>
              <a:rPr lang="ru-RU" sz="1900" b="1" dirty="0" err="1" smtClean="0">
                <a:latin typeface="Arial" charset="0"/>
              </a:rPr>
              <a:t>Алпысбаева</a:t>
            </a:r>
            <a:r>
              <a:rPr lang="ru-RU" sz="1900" b="1" dirty="0" smtClean="0">
                <a:latin typeface="Arial" charset="0"/>
              </a:rPr>
              <a:t> </a:t>
            </a:r>
            <a:r>
              <a:rPr lang="ru-RU" sz="1900" b="1" dirty="0" err="1" smtClean="0">
                <a:latin typeface="Arial" charset="0"/>
              </a:rPr>
              <a:t>Асемгуль</a:t>
            </a:r>
            <a:r>
              <a:rPr lang="ru-RU" sz="1900" b="1" dirty="0" smtClean="0">
                <a:latin typeface="Arial" charset="0"/>
              </a:rPr>
              <a:t> </a:t>
            </a:r>
            <a:r>
              <a:rPr lang="ru-RU" sz="1900" b="1" dirty="0" err="1" smtClean="0">
                <a:latin typeface="Arial" charset="0"/>
              </a:rPr>
              <a:t>Шеркеновна</a:t>
            </a:r>
            <a:endParaRPr lang="ru-RU" sz="1900" b="1" dirty="0" smtClean="0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56793"/>
            <a:ext cx="7560840" cy="2448272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АРТИКУЛЯЦИОННАЯ ГИМНАСТИКА</a:t>
            </a:r>
            <a:endParaRPr lang="ru-RU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48871" cy="6120680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УВАЖАЕМЫЕ РОДИТЕЛИ!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effectLst/>
              </a:rPr>
              <a:t>Артикуляционная  гимнастика – </a:t>
            </a:r>
            <a:r>
              <a:rPr lang="ru-RU" sz="1600" i="1" dirty="0" smtClean="0">
                <a:effectLst/>
              </a:rPr>
              <a:t>важный подготовительный этап </a:t>
            </a:r>
            <a:br>
              <a:rPr lang="ru-RU" sz="1600" i="1" dirty="0" smtClean="0">
                <a:effectLst/>
              </a:rPr>
            </a:br>
            <a:r>
              <a:rPr lang="ru-RU" sz="1600" i="1" dirty="0" smtClean="0">
                <a:effectLst/>
              </a:rPr>
              <a:t> </a:t>
            </a:r>
            <a:r>
              <a:rPr lang="ru-RU" sz="1600" dirty="0" smtClean="0">
                <a:effectLst/>
              </a:rPr>
              <a:t>в работе над постановкой звуков, поэтому развитию артикуляционной моторики следует уделить должное внимание.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Комплекс  упражнений, представленный в</a:t>
            </a:r>
            <a:r>
              <a:rPr lang="en-US" sz="1600" dirty="0" smtClean="0">
                <a:effectLst/>
              </a:rPr>
              <a:t> </a:t>
            </a:r>
            <a:r>
              <a:rPr lang="ru-RU" sz="1600" dirty="0" smtClean="0">
                <a:effectLst/>
              </a:rPr>
              <a:t> этой презентации,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поможет Вашему ребёнку привести в порядок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мышцы артикуляционного аппарата.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В презентации к каждому упражнению дано подробное описание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и необходимые фото. Важные нюансы правильного  выполнения  артикуляционных  упражнений выделены в </a:t>
            </a:r>
            <a:r>
              <a:rPr lang="ru-RU" sz="1600" i="1" dirty="0" smtClean="0">
                <a:effectLst/>
              </a:rPr>
              <a:t>примечаниях</a:t>
            </a:r>
            <a:r>
              <a:rPr lang="ru-RU" sz="1600" dirty="0" smtClean="0">
                <a:effectLst/>
              </a:rPr>
              <a:t>,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не пренебрегайте ими!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Комплекс  упражнений выполняется </a:t>
            </a:r>
            <a:r>
              <a:rPr lang="ru-RU" sz="1600" i="1" dirty="0" smtClean="0">
                <a:effectLst/>
              </a:rPr>
              <a:t>перед зеркалом </a:t>
            </a:r>
            <a:r>
              <a:rPr lang="ru-RU" sz="1600" dirty="0" smtClean="0">
                <a:effectLst/>
              </a:rPr>
              <a:t>3-4 раза в день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по 10-15 раз каждое упражнение. Обращаю  Ваше  внимание  на то,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что заниматься  артикуляционной  гимнастикой  нужно </a:t>
            </a:r>
            <a:br>
              <a:rPr lang="ru-RU" sz="1600" dirty="0" smtClean="0">
                <a:effectLst/>
              </a:rPr>
            </a:br>
            <a:r>
              <a:rPr lang="ru-RU" sz="1600" i="1" dirty="0" smtClean="0">
                <a:effectLst/>
              </a:rPr>
              <a:t>на протяжении всего курса занятий с логопедом,</a:t>
            </a:r>
            <a:r>
              <a:rPr lang="ru-RU" sz="1600" dirty="0" smtClean="0">
                <a:effectLst/>
              </a:rPr>
              <a:t> и  чем чаще,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тем лучше. Занятия должны проходить в </a:t>
            </a:r>
            <a:r>
              <a:rPr lang="ru-RU" sz="1600" i="1" dirty="0" smtClean="0">
                <a:effectLst/>
              </a:rPr>
              <a:t>игровой форме</a:t>
            </a:r>
            <a:r>
              <a:rPr lang="ru-RU" sz="1600" dirty="0" smtClean="0">
                <a:effectLst/>
              </a:rPr>
              <a:t>.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Не расстраивайтесь, если вдруг  какое-то упражнение  не получается, ведь для этого нужно  время, терпение  и желание, </a:t>
            </a:r>
            <a:br>
              <a:rPr lang="ru-RU" sz="1600" dirty="0" smtClean="0">
                <a:effectLst/>
              </a:rPr>
            </a:br>
            <a:r>
              <a:rPr lang="ru-RU" sz="1600" i="1" dirty="0" smtClean="0">
                <a:effectLst/>
              </a:rPr>
              <a:t>ежедневная </a:t>
            </a:r>
            <a:r>
              <a:rPr lang="ru-RU" sz="1600" dirty="0" smtClean="0">
                <a:effectLst/>
              </a:rPr>
              <a:t>тренировка,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но  главное – позитивное настроение!</a:t>
            </a:r>
            <a:br>
              <a:rPr lang="ru-RU" sz="1600" dirty="0" smtClean="0">
                <a:effectLst/>
              </a:rPr>
            </a:br>
            <a:r>
              <a:rPr lang="ru-RU" sz="800" dirty="0" smtClean="0">
                <a:effectLst/>
              </a:rPr>
              <a:t/>
            </a:r>
            <a:br>
              <a:rPr lang="ru-RU" sz="800" dirty="0" smtClean="0">
                <a:effectLst/>
              </a:rPr>
            </a:br>
            <a:r>
              <a:rPr lang="ru-RU" sz="1600" dirty="0" smtClean="0">
                <a:solidFill>
                  <a:srgbClr val="FF0000"/>
                </a:solidFill>
                <a:effectLst/>
              </a:rPr>
              <a:t>Желаю  успехов!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Содержимое 3" descr="doganimation.gif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7164388" y="4797425"/>
            <a:ext cx="1584325" cy="1800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272808" cy="5976664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1. УПРАЖНЕНИЕ «ЛОШАДКА».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Описание.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effectLst/>
              </a:rPr>
              <a:t>Улыбнуться, открыть </a:t>
            </a:r>
            <a:r>
              <a:rPr lang="ru-RU" sz="1600" dirty="0">
                <a:effectLst/>
              </a:rPr>
              <a:t>рот и </a:t>
            </a:r>
            <a:r>
              <a:rPr lang="ru-RU" sz="1600" dirty="0" smtClean="0">
                <a:effectLst/>
              </a:rPr>
              <a:t>пощёлкать языком.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(«лошадка скачет»).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Упражнение </a:t>
            </a:r>
            <a:r>
              <a:rPr lang="ru-RU" sz="1600" dirty="0">
                <a:effectLst/>
              </a:rPr>
              <a:t>выполняется </a:t>
            </a:r>
            <a:r>
              <a:rPr lang="ru-RU" sz="1600" dirty="0" smtClean="0">
                <a:effectLst/>
              </a:rPr>
              <a:t>сначала: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 а) </a:t>
            </a:r>
            <a:r>
              <a:rPr lang="ru-RU" sz="1600" dirty="0">
                <a:effectLst/>
              </a:rPr>
              <a:t>медленно </a:t>
            </a:r>
            <a:r>
              <a:rPr lang="ru-RU" sz="1600" dirty="0" smtClean="0">
                <a:effectLst/>
              </a:rPr>
              <a:t>(«лошадка идёт шагом»);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   б) быстро («лошадка </a:t>
            </a:r>
            <a:r>
              <a:rPr lang="ru-RU" sz="1600" dirty="0">
                <a:effectLst/>
              </a:rPr>
              <a:t>скачет быстрее</a:t>
            </a:r>
            <a:r>
              <a:rPr lang="ru-RU" sz="1600" dirty="0" smtClean="0">
                <a:effectLst/>
              </a:rPr>
              <a:t>»);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в) пощёлкать самым кончиком языка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(«жеребёнок скачет»).</a:t>
            </a:r>
            <a:br>
              <a:rPr lang="ru-RU" sz="1600" dirty="0" smtClean="0">
                <a:effectLst/>
              </a:rPr>
            </a:br>
            <a:r>
              <a:rPr lang="ru-RU" sz="1600" i="1" u="sng" dirty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>
                <a:effectLst/>
              </a:rPr>
              <a:t> Нижняя челюсть остается </a:t>
            </a:r>
            <a:r>
              <a:rPr lang="ru-RU" sz="1600" i="1" dirty="0">
                <a:effectLst/>
              </a:rPr>
              <a:t>неподвижной</a:t>
            </a:r>
            <a:r>
              <a:rPr lang="ru-RU" sz="1600" dirty="0">
                <a:effectLst/>
              </a:rPr>
              <a:t>,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губы </a:t>
            </a:r>
            <a:r>
              <a:rPr lang="ru-RU" sz="1600" dirty="0">
                <a:effectLst/>
              </a:rPr>
              <a:t>в </a:t>
            </a:r>
            <a:r>
              <a:rPr lang="ru-RU" sz="1600" i="1" dirty="0">
                <a:effectLst/>
              </a:rPr>
              <a:t>улыбке</a:t>
            </a:r>
            <a:r>
              <a:rPr lang="ru-RU" sz="1600" dirty="0">
                <a:effectLst/>
              </a:rPr>
              <a:t>.</a:t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362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341438"/>
            <a:ext cx="2663825" cy="2447925"/>
          </a:xfrm>
        </p:spPr>
      </p:pic>
      <p:pic>
        <p:nvPicPr>
          <p:cNvPr id="15363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1341438"/>
            <a:ext cx="3346450" cy="2447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04855" cy="6264696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2. УПРАЖНЕНИЕ «ГРИБОК».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Описание.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>
                <a:effectLst/>
              </a:rPr>
              <a:t>Улыбнуться</a:t>
            </a:r>
            <a:r>
              <a:rPr lang="ru-RU" sz="1600" dirty="0" smtClean="0">
                <a:effectLst/>
              </a:rPr>
              <a:t>, открыть рот, </a:t>
            </a:r>
            <a:r>
              <a:rPr lang="ru-RU" sz="1600" i="1" dirty="0" smtClean="0">
                <a:effectLst/>
              </a:rPr>
              <a:t>«приклеить» </a:t>
            </a:r>
            <a:r>
              <a:rPr lang="ru-RU" sz="1600" dirty="0" smtClean="0">
                <a:effectLst/>
              </a:rPr>
              <a:t>к нёбу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широкий язык и опустить нижнюю челюсть </a:t>
            </a:r>
            <a:r>
              <a:rPr lang="ru-RU" sz="1600" i="1" dirty="0" smtClean="0">
                <a:effectLst/>
              </a:rPr>
              <a:t>как можно ниже</a:t>
            </a:r>
            <a:r>
              <a:rPr lang="ru-RU" sz="1600" dirty="0" smtClean="0">
                <a:effectLst/>
              </a:rPr>
              <a:t>,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</a:t>
            </a:r>
            <a:r>
              <a:rPr lang="ru-RU" sz="1600" i="1" dirty="0" smtClean="0">
                <a:effectLst/>
              </a:rPr>
              <a:t>натягивая  </a:t>
            </a:r>
            <a:r>
              <a:rPr lang="ru-RU" sz="1600" dirty="0" smtClean="0">
                <a:effectLst/>
              </a:rPr>
              <a:t>при </a:t>
            </a:r>
            <a:r>
              <a:rPr lang="ru-RU" sz="1600" dirty="0">
                <a:effectLst/>
              </a:rPr>
              <a:t>этом подъязычную складку.</a:t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> Язык не просто поднимается к нёбу, а работает, как </a:t>
            </a:r>
            <a:r>
              <a:rPr lang="ru-RU" sz="1600" i="1" dirty="0" smtClean="0">
                <a:effectLst/>
              </a:rPr>
              <a:t>присоска</a:t>
            </a:r>
            <a:r>
              <a:rPr lang="ru-RU" sz="1600" dirty="0" smtClean="0">
                <a:effectLst/>
              </a:rPr>
              <a:t>.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Та же «Лошадка», только без щелчка.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</a:t>
            </a:r>
            <a:r>
              <a:rPr lang="ru-RU" sz="1600" i="1" u="sng" dirty="0" smtClean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 smtClean="0">
                <a:effectLst/>
              </a:rPr>
              <a:t>  При выполнении упражнения подъязычная складка </a:t>
            </a:r>
            <a:r>
              <a:rPr lang="ru-RU" sz="1600" i="1" dirty="0" smtClean="0">
                <a:effectLst/>
              </a:rPr>
              <a:t>обязательно</a:t>
            </a:r>
            <a:r>
              <a:rPr lang="ru-RU" sz="1600" dirty="0" smtClean="0">
                <a:effectLst/>
              </a:rPr>
              <a:t> должна </a:t>
            </a:r>
            <a:r>
              <a:rPr lang="ru-RU" sz="1600" i="1" dirty="0" smtClean="0">
                <a:effectLst/>
              </a:rPr>
              <a:t>натягиваться. 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 </a:t>
            </a:r>
            <a:br>
              <a:rPr lang="ru-RU" sz="1600" dirty="0">
                <a:effectLst/>
              </a:rPr>
            </a:b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386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268413"/>
            <a:ext cx="3346450" cy="2447925"/>
          </a:xfrm>
        </p:spPr>
      </p:pic>
      <p:pic>
        <p:nvPicPr>
          <p:cNvPr id="16387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1268413"/>
            <a:ext cx="3346450" cy="2455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3" cy="6408712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3. УПРАЖНЕНИЕ «МАЛЯР».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Описание.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>
                <a:effectLst/>
              </a:rPr>
              <a:t>Улыбнуться, открыть рот, </a:t>
            </a:r>
            <a:r>
              <a:rPr lang="ru-RU" sz="1600" dirty="0" smtClean="0">
                <a:effectLst/>
              </a:rPr>
              <a:t>кончиком </a:t>
            </a:r>
            <a:r>
              <a:rPr lang="ru-RU" sz="1600" dirty="0">
                <a:effectLst/>
              </a:rPr>
              <a:t>языка </a:t>
            </a:r>
            <a:r>
              <a:rPr lang="ru-RU" sz="1600" dirty="0" smtClean="0">
                <a:effectLst/>
              </a:rPr>
              <a:t>«покрасить»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твёрдое  нёбо </a:t>
            </a:r>
            <a:r>
              <a:rPr lang="ru-RU" sz="1600" dirty="0">
                <a:effectLst/>
              </a:rPr>
              <a:t>от зубов </a:t>
            </a:r>
            <a:r>
              <a:rPr lang="ru-RU" sz="1600" dirty="0" smtClean="0">
                <a:effectLst/>
              </a:rPr>
              <a:t>до мягкого нёба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в направлении «назад-вперёд» несколько раз. </a:t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i="1" u="sng" dirty="0" smtClean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 smtClean="0">
                <a:effectLst/>
              </a:rPr>
              <a:t>  Язык </a:t>
            </a:r>
            <a:r>
              <a:rPr lang="ru-RU" sz="1600" i="1" dirty="0" smtClean="0">
                <a:effectLst/>
              </a:rPr>
              <a:t>не выскакивает </a:t>
            </a:r>
            <a:r>
              <a:rPr lang="ru-RU" sz="1600" dirty="0" smtClean="0">
                <a:effectLst/>
              </a:rPr>
              <a:t>за зубы, нижняя челюсть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остаётся </a:t>
            </a:r>
            <a:r>
              <a:rPr lang="ru-RU" sz="1600" i="1" dirty="0" smtClean="0">
                <a:effectLst/>
              </a:rPr>
              <a:t>неподвижной</a:t>
            </a:r>
            <a:r>
              <a:rPr lang="ru-RU" sz="1600" dirty="0" smtClean="0">
                <a:effectLst/>
              </a:rPr>
              <a:t>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410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981075"/>
            <a:ext cx="2519363" cy="3384550"/>
          </a:xfrm>
        </p:spPr>
      </p:pic>
      <p:pic>
        <p:nvPicPr>
          <p:cNvPr id="17411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981075"/>
            <a:ext cx="2376488" cy="3384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88831" cy="612068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4. УПРАЖНЕНИЕ «ЧАШЕЧКА».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Описание.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>
                <a:effectLst/>
              </a:rPr>
              <a:t>Открыть широко рот, высунуть язык.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Кончик </a:t>
            </a:r>
            <a:r>
              <a:rPr lang="ru-RU" sz="1600" dirty="0">
                <a:effectLst/>
              </a:rPr>
              <a:t>и боковые края языка приподнять: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получится «чашечка».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Подержать язык в </a:t>
            </a:r>
            <a:r>
              <a:rPr lang="ru-RU" sz="1600" dirty="0">
                <a:effectLst/>
              </a:rPr>
              <a:t>таком положении секунд 10.</a:t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i="1" u="sng" dirty="0" smtClean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 smtClean="0">
                <a:effectLst/>
              </a:rPr>
              <a:t>  «Чашечка» должна удерживаться  </a:t>
            </a:r>
            <a:r>
              <a:rPr lang="ru-RU" sz="1600" i="1" dirty="0" smtClean="0">
                <a:effectLst/>
              </a:rPr>
              <a:t>навесу</a:t>
            </a:r>
            <a:r>
              <a:rPr lang="ru-RU" sz="1600" dirty="0" smtClean="0">
                <a:effectLst/>
              </a:rPr>
              <a:t>,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без поддержки губ и зубов.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434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214438"/>
            <a:ext cx="3168650" cy="2509837"/>
          </a:xfrm>
        </p:spPr>
      </p:pic>
      <p:pic>
        <p:nvPicPr>
          <p:cNvPr id="18435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1196975"/>
            <a:ext cx="3527425" cy="2519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36903" cy="6408712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5. УПРАЖНЕНИЕ «КИСКА СЕРДИТСЯ».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Описание.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Улыбнуться, о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т</a:t>
            </a:r>
            <a:r>
              <a:rPr lang="ru-RU" sz="1600" dirty="0" smtClean="0">
                <a:effectLst/>
              </a:rPr>
              <a:t>крыть </a:t>
            </a:r>
            <a:r>
              <a:rPr lang="ru-RU" sz="1600" dirty="0">
                <a:effectLst/>
              </a:rPr>
              <a:t>рот. Кончик языка находится за </a:t>
            </a:r>
            <a:r>
              <a:rPr lang="ru-RU" sz="1600" dirty="0" smtClean="0">
                <a:effectLst/>
              </a:rPr>
              <a:t>зубами и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упирается </a:t>
            </a:r>
            <a:r>
              <a:rPr lang="ru-RU" sz="1600" dirty="0">
                <a:effectLst/>
              </a:rPr>
              <a:t>в нижние </a:t>
            </a:r>
            <a:r>
              <a:rPr lang="ru-RU" sz="1600" dirty="0" smtClean="0">
                <a:effectLst/>
              </a:rPr>
              <a:t>зубы, а спинка языка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выгибается вверх, как </a:t>
            </a:r>
            <a:r>
              <a:rPr lang="ru-RU" sz="1600" dirty="0">
                <a:effectLst/>
              </a:rPr>
              <a:t>спинка у кошки, когда она сердится</a:t>
            </a:r>
            <a:r>
              <a:rPr lang="ru-RU" sz="1600" dirty="0" smtClean="0">
                <a:effectLst/>
              </a:rPr>
              <a:t>.</a:t>
            </a:r>
            <a:r>
              <a:rPr lang="ru-RU" sz="1600" dirty="0">
                <a:effectLst/>
              </a:rPr>
              <a:t>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Чередовать  </a:t>
            </a:r>
            <a:r>
              <a:rPr lang="ru-RU" sz="1600" dirty="0">
                <a:effectLst/>
              </a:rPr>
              <a:t>положение  языка </a:t>
            </a:r>
            <a:r>
              <a:rPr lang="ru-RU" sz="1600" dirty="0" smtClean="0">
                <a:effectLst/>
              </a:rPr>
              <a:t>«</a:t>
            </a:r>
            <a:r>
              <a:rPr lang="ru-RU" sz="1600" dirty="0">
                <a:effectLst/>
              </a:rPr>
              <a:t>киска рассердилась</a:t>
            </a:r>
            <a:r>
              <a:rPr lang="ru-RU" sz="1600" dirty="0" smtClean="0">
                <a:effectLst/>
              </a:rPr>
              <a:t>»,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</a:t>
            </a:r>
            <a:r>
              <a:rPr lang="ru-RU" sz="1600" dirty="0">
                <a:effectLst/>
              </a:rPr>
              <a:t>«киска спряталась» (закрыть рот).</a:t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i="1" u="sng" dirty="0" smtClean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 smtClean="0">
                <a:effectLst/>
              </a:rPr>
              <a:t>  Язык </a:t>
            </a:r>
            <a:r>
              <a:rPr lang="ru-RU" sz="1600" i="1" dirty="0" smtClean="0">
                <a:effectLst/>
              </a:rPr>
              <a:t>не прикусывать </a:t>
            </a:r>
            <a:r>
              <a:rPr lang="ru-RU" sz="1600" dirty="0" smtClean="0">
                <a:effectLst/>
              </a:rPr>
              <a:t>ни губами, ни зубами,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губы </a:t>
            </a:r>
            <a:r>
              <a:rPr lang="ru-RU" sz="1600" i="1" dirty="0" smtClean="0">
                <a:effectLst/>
              </a:rPr>
              <a:t>в улыбке</a:t>
            </a:r>
            <a:r>
              <a:rPr lang="ru-RU" sz="1600" dirty="0" smtClean="0">
                <a:effectLst/>
              </a:rPr>
              <a:t>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458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196975"/>
            <a:ext cx="1871662" cy="2519363"/>
          </a:xfrm>
        </p:spPr>
      </p:pic>
      <p:pic>
        <p:nvPicPr>
          <p:cNvPr id="19459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196975"/>
            <a:ext cx="3563937" cy="2447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188640"/>
            <a:ext cx="7406208" cy="6048672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6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. УПРАЖНЕНИЕ «ИГОЛОЧКА».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Описание.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effectLst/>
              </a:rPr>
              <a:t>Открыть рот, язык высунуть вперёд</a:t>
            </a:r>
            <a:r>
              <a:rPr lang="ru-RU" sz="1600" dirty="0">
                <a:effectLst/>
              </a:rPr>
              <a:t>. </a:t>
            </a:r>
            <a:r>
              <a:rPr lang="ru-RU" sz="1600" dirty="0" smtClean="0">
                <a:effectLst/>
              </a:rPr>
              <a:t>Напрягать </a:t>
            </a:r>
            <a:r>
              <a:rPr lang="ru-RU" sz="1600" dirty="0">
                <a:effectLst/>
              </a:rPr>
              <a:t>мышцы </a:t>
            </a:r>
            <a:r>
              <a:rPr lang="ru-RU" sz="1600" dirty="0" smtClean="0">
                <a:effectLst/>
              </a:rPr>
              <a:t>языка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</a:t>
            </a:r>
            <a:r>
              <a:rPr lang="ru-RU" sz="1600" dirty="0">
                <a:effectLst/>
              </a:rPr>
              <a:t>и </a:t>
            </a:r>
            <a:r>
              <a:rPr lang="ru-RU" sz="1600" dirty="0" smtClean="0">
                <a:effectLst/>
              </a:rPr>
              <a:t>делать </a:t>
            </a:r>
            <a:r>
              <a:rPr lang="ru-RU" sz="1600" dirty="0">
                <a:effectLst/>
              </a:rPr>
              <a:t>его узким. </a:t>
            </a:r>
            <a:r>
              <a:rPr lang="ru-RU" sz="1600" dirty="0" smtClean="0">
                <a:effectLst/>
              </a:rPr>
              <a:t>Удерживать язык « иголочкой» секунд 10.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i="1" u="sng" dirty="0" smtClean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 smtClean="0">
                <a:solidFill>
                  <a:srgbClr val="FF0000"/>
                </a:solidFill>
                <a:effectLst/>
              </a:rPr>
              <a:t> 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Язык удерживать «иголочкой» </a:t>
            </a:r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навесу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                          </a:t>
            </a:r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 прикусывая  его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ни зубами, ни губами. </a:t>
            </a:r>
            <a:endParaRPr lang="ru-RU" sz="1600" i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482" name="Содержимое 5" descr="igolochka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052513"/>
            <a:ext cx="3346450" cy="3240087"/>
          </a:xfrm>
        </p:spPr>
      </p:pic>
      <p:pic>
        <p:nvPicPr>
          <p:cNvPr id="20483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667250" y="1052513"/>
            <a:ext cx="3302000" cy="3240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632847" cy="612068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7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. УПРАЖНЕНИЕ «ЛОПАТОЧКА».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Описание.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effectLst/>
              </a:rPr>
              <a:t>Открыть рот, положить и расслабить язык на нижнюю губу.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Подержать в таком положении секунд 10.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i="1" u="sng" dirty="0" smtClean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 smtClean="0">
                <a:solidFill>
                  <a:srgbClr val="FF0000"/>
                </a:solidFill>
                <a:effectLst/>
              </a:rPr>
              <a:t>  </a:t>
            </a:r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 прикусывать язык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ни губами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ни зубами.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    </a:t>
            </a:r>
            <a:r>
              <a:rPr lang="ru-RU" sz="1600" dirty="0" smtClean="0">
                <a:effectLst/>
              </a:rPr>
              <a:t>Следить</a:t>
            </a:r>
            <a:r>
              <a:rPr lang="ru-RU" sz="1600" dirty="0">
                <a:effectLst/>
              </a:rPr>
              <a:t>, чтобы язык </a:t>
            </a:r>
            <a:r>
              <a:rPr lang="ru-RU" sz="1600" i="1" dirty="0">
                <a:effectLst/>
              </a:rPr>
              <a:t>не дрожал</a:t>
            </a:r>
            <a:r>
              <a:rPr lang="ru-RU" sz="1600" dirty="0">
                <a:effectLst/>
              </a:rPr>
              <a:t>.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i="1" u="sng" dirty="0">
              <a:solidFill>
                <a:srgbClr val="FF0000"/>
              </a:solidFill>
            </a:endParaRPr>
          </a:p>
        </p:txBody>
      </p:sp>
      <p:pic>
        <p:nvPicPr>
          <p:cNvPr id="21506" name="Содержимое 4" descr="lopatka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981075"/>
            <a:ext cx="2665412" cy="2735263"/>
          </a:xfrm>
        </p:spPr>
      </p:pic>
      <p:pic>
        <p:nvPicPr>
          <p:cNvPr id="21507" name="Содержимое 5" descr="lopatki.jpg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981075"/>
            <a:ext cx="3744912" cy="2735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746</TotalTime>
  <Words>45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АРТИКУЛЯЦИОННАЯ ГИМНАСТИКА</vt:lpstr>
      <vt:lpstr>УВАЖАЕМЫЕ РОДИТЕЛИ!   Артикуляционная  гимнастика – важный подготовительный этап   в работе над постановкой звуков, поэтому развитию артикуляционной моторики следует уделить должное внимание.  Комплекс  упражнений, представленный в  этой презентации,  поможет Вашему ребёнку привести в порядок  мышцы артикуляционного аппарата.  В презентации к каждому упражнению дано подробное описание  и необходимые фото. Важные нюансы правильного  выполнения  артикуляционных  упражнений выделены в примечаниях,  не пренебрегайте ими!  Комплекс  упражнений выполняется перед зеркалом 3-4 раза в день  по 10-15 раз каждое упражнение. Обращаю  Ваше  внимание  на то,  что заниматься  артикуляционной  гимнастикой  нужно  на протяжении всего курса занятий с логопедом, и  чем чаще,  тем лучше. Занятия должны проходить в игровой форме.  Не расстраивайтесь, если вдруг  какое-то упражнение  не получается, ведь для этого нужно  время, терпение  и желание,  ежедневная тренировка,  но  главное – позитивное настроение!  Желаю  успехов! </vt:lpstr>
      <vt:lpstr>1. УПРАЖНЕНИЕ «ЛОШАДКА».       Описание.  Улыбнуться, открыть рот и пощёлкать языком.  («лошадка скачет»).   Упражнение выполняется сначала:   а) медленно («лошадка идёт шагом»);     б) быстро («лошадка скачет быстрее»); в) пощёлкать самым кончиком языка  («жеребёнок скачет»). Примечание. Нижняя челюсть остается неподвижной,  губы в улыбке.   </vt:lpstr>
      <vt:lpstr>2. УПРАЖНЕНИЕ «ГРИБОК».        Описание.  Улыбнуться, открыть рот, «приклеить» к нёбу  широкий язык и опустить нижнюю челюсть как можно ниже,  натягивая  при этом подъязычную складку.  Язык не просто поднимается к нёбу, а работает, как присоска. Та же «Лошадка», только без щелчка.   Примечание.  При выполнении упражнения подъязычная складка обязательно должна натягиваться.    </vt:lpstr>
      <vt:lpstr>3. УПРАЖНЕНИЕ «МАЛЯР».         Описание. Улыбнуться, открыть рот, кончиком языка «покрасить»  твёрдое  нёбо от зубов до мягкого нёба  в направлении «назад-вперёд» несколько раз.   Примечание.  Язык не выскакивает за зубы, нижняя челюсть  остаётся неподвижной.</vt:lpstr>
      <vt:lpstr>4. УПРАЖНЕНИЕ «ЧАШЕЧКА».       Описание. Открыть широко рот, высунуть язык.  Кончик и боковые края языка приподнять:  получится «чашечка».  Подержать язык в таком положении секунд 10.   Примечание.  «Чашечка» должна удерживаться  навесу,  без поддержки губ и зубов. </vt:lpstr>
      <vt:lpstr> 5. УПРАЖНЕНИЕ «КИСКА СЕРДИТСЯ».        Описание. Улыбнуться, открыть рот. Кончик языка находится за зубами и  упирается в нижние зубы, а спинка языка  выгибается вверх, как спинка у кошки, когда она сердится.  Чередовать  положение  языка «киска рассердилась»,  «киска спряталась» (закрыть рот).   Примечание.  Язык не прикусывать ни губами, ни зубами,  губы в улыбке.</vt:lpstr>
      <vt:lpstr>6. УПРАЖНЕНИЕ «ИГОЛОЧКА».         Описание. Открыть рот, язык высунуть вперёд. Напрягать мышцы языка  и делать его узким. Удерживать язык « иголочкой» секунд 10.  Примечание.  Язык удерживать «иголочкой» навесу,                              не прикусывая  его ни зубами, ни губами. </vt:lpstr>
      <vt:lpstr>7. УПРАЖНЕНИЕ «ЛОПАТОЧКА».         Описание. Открыть рот, положить и расслабить язык на нижнюю губу.  Подержать в таком положении секунд 10.   Примечание.  Не прикусывать язык ни губами, ни зубами.       Следить, чтобы язык не дрожал.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DOC-8</dc:creator>
  <cp:lastModifiedBy>Admin</cp:lastModifiedBy>
  <cp:revision>144</cp:revision>
  <dcterms:created xsi:type="dcterms:W3CDTF">2013-09-16T05:59:06Z</dcterms:created>
  <dcterms:modified xsi:type="dcterms:W3CDTF">2020-02-15T14:57:34Z</dcterms:modified>
</cp:coreProperties>
</file>