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64" r:id="rId3"/>
    <p:sldId id="260" r:id="rId4"/>
    <p:sldId id="265" r:id="rId5"/>
    <p:sldId id="263" r:id="rId6"/>
    <p:sldId id="261" r:id="rId7"/>
    <p:sldId id="269" r:id="rId8"/>
    <p:sldId id="262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354" autoAdjust="0"/>
  </p:normalViewPr>
  <p:slideViewPr>
    <p:cSldViewPr>
      <p:cViewPr varScale="1">
        <p:scale>
          <a:sx n="112" d="100"/>
          <a:sy n="112" d="100"/>
        </p:scale>
        <p:origin x="15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CC816-080C-477A-992A-8F9CEB5906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A9B15-2E86-4CA4-86C1-2F72E3A82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65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97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06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23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95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55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878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85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F1C2C8-233B-433A-ABFF-57BCEFA0D79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1%81%D0%BA%D0%B5%D1%82%D0%B1%D0%BE%D0%BB" TargetMode="External"/><Relationship Id="rId2" Type="http://schemas.openxmlformats.org/officeDocument/2006/relationships/hyperlink" Target="http://ru.wikipedia.org/wiki/%D0%9C%D1%8F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1%8D%D0%B9%D1%80_%D0%BF%D0%BB%D1%8D%D0%B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28605"/>
            <a:ext cx="6336704" cy="1200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988840"/>
            <a:ext cx="6048672" cy="4392488"/>
          </a:xfrm>
        </p:spPr>
        <p:txBody>
          <a:bodyPr>
            <a:normAutofit/>
          </a:bodyPr>
          <a:lstStyle/>
          <a:p>
            <a:pPr algn="l"/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Мендібаев Асхат </a:t>
            </a:r>
          </a:p>
          <a:p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Жансерікұлы </a:t>
            </a:r>
          </a:p>
          <a:p>
            <a:pPr algn="l"/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c/c3/Jordan_by_Lipofsky_16577.jpg/220px-Jordan_by_Lipofsky_16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3024336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2016813" y="404664"/>
            <a:ext cx="6659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Баскетбол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omic Sans MS"/>
              <a:buNone/>
            </a:pPr>
            <a:r>
              <a:rPr lang="ru-RU" sz="4860">
                <a:latin typeface="Comic Sans MS"/>
                <a:ea typeface="Comic Sans MS"/>
                <a:cs typeface="Comic Sans MS"/>
                <a:sym typeface="Comic Sans MS"/>
              </a:rPr>
              <a:t>Судейство</a:t>
            </a:r>
            <a:br>
              <a:rPr lang="ru-RU" sz="486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4860">
                <a:latin typeface="Comic Sans MS"/>
                <a:ea typeface="Comic Sans MS"/>
                <a:cs typeface="Comic Sans MS"/>
                <a:sym typeface="Comic Sans MS"/>
              </a:rPr>
              <a:t>в баскетболе.</a:t>
            </a:r>
            <a:endParaRPr sz="486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6" name="Google Shape;86;p13" descr="i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8950" y="2405062"/>
            <a:ext cx="5956922" cy="395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Судьи в баскетболе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0" y="1357298"/>
            <a:ext cx="6858048" cy="425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Игру проводят: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Старший судья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Судья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Помощники: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Секундометрист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Секретарь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Оператор 30 - секундного времени.</a:t>
            </a:r>
            <a:endParaRPr/>
          </a:p>
        </p:txBody>
      </p:sp>
      <p:pic>
        <p:nvPicPr>
          <p:cNvPr id="93" name="Google Shape;93;p14" descr="Boston+Celtics+v+Orlando+Magic+Game+2+msfb6X1AKi_x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428992" y="928670"/>
            <a:ext cx="5572132" cy="381186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Внешний вид судей одинаковая, это судейская рубашка, брюки черного цвета, такого же цвета носки и черная обувь для баскетбола. Все судьи, за столом и на площадке имеют одинаковую форму.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Старший судья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142844" y="785794"/>
            <a:ext cx="592935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судья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обязан проверить и одобрить все оборудование, включая сигнальные устройства, используемые арбитрами и их помощниками.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судья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подбрасывает мяч в центре в начале игры. 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судья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решает, засчитывать ли попадание в корзину, если мнения судей на этот счет расходятся. В случае необходимости он имеет право прекратить игру. 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судья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принимает решения по вопросам, по которым секретарь и секундометрист не пришли к единому мнению.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 descr="medium.jpg"/>
          <p:cNvPicPr preferRelativeResize="0"/>
          <p:nvPr/>
        </p:nvPicPr>
        <p:blipFill rotWithShape="1">
          <a:blip r:embed="rId3" cstate="print">
            <a:alphaModFix/>
          </a:blip>
          <a:srcRect l="31250" r="31817"/>
          <a:stretch/>
        </p:blipFill>
        <p:spPr>
          <a:xfrm>
            <a:off x="6357950" y="642918"/>
            <a:ext cx="2500330" cy="51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Судья определяет: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142844" y="3500438"/>
            <a:ext cx="885831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введение мяча в игру;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 момента, когда мяч стал “мертвым”;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минутного перерыва;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разрешение выхода запасных игроков на площадку;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передачи мяча игроку для вбрасывания его из - за пределов площадки, как это предусмотрено правилами;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 про себя секунд в случаях, предусмотренных правилами игры.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 descr="2012-02-20_192758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0034" y="714356"/>
            <a:ext cx="8286807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Судейство в баскетболе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0" y="2643182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87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Судьи обязаны дать свисток и одновременно показать жест на остановку часов, сопровождая это всеми сигналами, необходимыми для того, чтобы их решение было ясным.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3587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Судьи не должны давать свисток после попадания мяча в корзину с игры или со штрафного броска, но обязаны ясно показать, что мяч засчитан, используя жесты.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0" y="5000636"/>
            <a:ext cx="9144000" cy="16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lvl="0" indent="3571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Жесты баскетбольных судей служат для того, чтобы объяснить, как зрителям, так и судьям-секретарям, какой пункт правил баскетбола был нарушен, кем он был нарушен и какие санкции понесет нарушивший правила игрок.</a:t>
            </a:r>
            <a:endParaRPr sz="2400"/>
          </a:p>
        </p:txBody>
      </p:sp>
      <p:sp>
        <p:nvSpPr>
          <p:cNvPr id="116" name="Google Shape;116;p17"/>
          <p:cNvSpPr/>
          <p:nvPr/>
        </p:nvSpPr>
        <p:spPr>
          <a:xfrm>
            <a:off x="0" y="714356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Весь игровой процесс судят два судья, один из них выполняет роль — главного. На помощь к ним приходят комиссар и судьи, сидящие за столом. Судьей, который занимает место за столом, оказывается, секретарь, его помощник, секундометрист и человек, следящий за работой устройства двадцати четырех секунд.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 descr="Basketball-rules_3.jpg.pagespeed.ce.NqHbRyPYu6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5720" y="4643446"/>
            <a:ext cx="4506881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 descr="Basketball-rules_1.jpg.pagespeed.ce.HO3OB2_wLD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85720" y="785794"/>
            <a:ext cx="4299243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descr="Basketball-rules_2.jpg.pagespeed.ce.A11T9TL3LR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85720" y="2675730"/>
            <a:ext cx="4357718" cy="18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Basketball-rules_4.jpg.pagespeed.ce.9TaG7-HCYh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786314" y="785794"/>
            <a:ext cx="4225907" cy="5715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Судейские жесты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Нарушения правил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214282" y="785794"/>
            <a:ext cx="871543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«аут»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мяч выходит за пределы игрового поля;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«пробежка»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игрок, у которого мяч делает больше передвижений ногами,  чем установлено правилами.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«3 секунды – игрок нападения»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то время как его команда владеет мячом в зоне нападения) находится в  краске (красном квадрате под кольцом) более 3-х секунд;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«5 секунд – после вбрасывания»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игрок не расстается с мячом 5 секунд; плотноопекаемый игрок – он не делает передач, бросков в корзину, не начинает ведение более чем 5 секунд;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«8 секунд»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команда, которая владеет мячом в тыловой зоне, не выводит его за 8 секунд в переднюю зону;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«24 секунды»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если команда владеет мячом более двадцати четырех секунд и не делает броска по корзине соперника. Счетчик секунд сбрасывается когда мяч коснется обода корзины.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«нарушение возвращения мяча в зону защиты»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команда вывела мяч в зону нападения и сразу вернула его в зону защиты;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«фолы»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нарушения, вызванные неспортивным поведением или физическими контактами с соперником.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Фолы</a:t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0" y="785794"/>
            <a:ext cx="900115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Существуют следующие виды фолов: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Персональный (фол игроку за контакт с соперником),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Технический,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Обоюдный,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Неспортивный,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Дисквалифицирующий.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0" y="3857628"/>
            <a:ext cx="9144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87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Игрок получающий пять персональных или технических фолов  (в НБА 6 фолов), или два неспортивных фола – покидает игровую площадку без права участия в игровом матче, но при этом у него есть право остаться на скамейке запасных.</a:t>
            </a:r>
            <a:endParaRPr/>
          </a:p>
          <a:p>
            <a:pPr marL="0" marR="0" lvl="0" indent="3587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Игроку которому сделали 2 технических фола или один дисквалифицирующий – должен покинуть место проведения матча, без права остаться на скамье запасных.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0" descr="844157-20397386-1600-900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714744" y="1643051"/>
            <a:ext cx="4714876" cy="23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2708920"/>
            <a:ext cx="5688632" cy="36724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Баскетбольный мяч — накачанный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Мяч"/>
              </a:rPr>
              <a:t>мяч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игры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Баскетбол"/>
              </a:rPr>
              <a:t>баскетбол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Мяч должен иметь сферическую форму,   официально принятого размера 7. Масса мяча составляет 567—650 г, окружность — 750—780 мм. Используются также мячи меньших размеров: в играх мужских команд используются мячи 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играх женских команд — 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матчах по мини-баскетболу — 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 Баскетбольные мячи бывают двух типов: предназначенные для игры только в помещениях и универсальные, то есть пригодные для использования и в помещениях, и на улице).</a:t>
            </a:r>
          </a:p>
          <a:p>
            <a:endParaRPr lang="ru-RU" dirty="0"/>
          </a:p>
        </p:txBody>
      </p:sp>
      <p:pic>
        <p:nvPicPr>
          <p:cNvPr id="25606" name="Picture 6" descr="http://www.sports-news.com.ua/uploads/fotos/1243841749_ba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016224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48680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Инвентарь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G:\картинки по баскетболу\i0945r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223224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3545632"/>
            <a:ext cx="4896544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Стандартная площадка представляет прямоугольник с размерами: 28*15м. С обеих сторон щит с корзиной. Щит размером: 180*105см. Корзина – металлическое кольцо, обтянутое сеткой без дна, крепится на высоте 305см. на щите параллельно лицевым линиям площадки. Поверхность пола должна быть ровной. Высота потолка не менее           7 метров.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upload.wikimedia.org/wikipedia/commons/thumb/c/c6/Boisko_koszykowki_FIBA_2010.svg/150px-Boisko_koszykowki_FIBA_201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49588" y="-1701316"/>
            <a:ext cx="2808312" cy="7452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Площадка и оборудование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G:\картинки по баскетболу\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67240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 в баскетбол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основные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51720" y="1340768"/>
            <a:ext cx="4387012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Баскетбол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спортивная командная игра с мячом. В баскетбол играют две команды, каждая по пять человек. Состав команды 10-12 человек, на поле играют 5 человек. В игре разрешены  замены игроков. Номера игроков с числами «1», «2», «3» не используются, игроки используют номера с 4-15-й.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игры-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забросить руками мяч в корзину соперника и помешать другой команде овладеть мячом и забросить его в свою корзину.                                                                                          Игра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начинается в центральном круге броском мяча вверх между игроками соперниками, когда мяч правильно отбит одним из игроков. Матч состоит из 4-х таймов по 10 минут, с 2-х минутными перерывами, перерыв в середине матча 15 минут, после большого перерыва смена корзинами. Побеждает команда, набравшая больше очков по окончании игрового времени. По окончании матча при равном счете даётся 5 минут дополнительного времени, пока не определится победитель.                                          </a:t>
            </a:r>
          </a:p>
        </p:txBody>
      </p:sp>
      <p:pic>
        <p:nvPicPr>
          <p:cNvPr id="3075" name="Picture 3" descr="G:\картинки по баскетболу\i0969r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3" y="1811828"/>
            <a:ext cx="2073832" cy="3257643"/>
          </a:xfrm>
          <a:prstGeom prst="rect">
            <a:avLst/>
          </a:prstGeom>
          <a:noFill/>
        </p:spPr>
      </p:pic>
      <p:pic>
        <p:nvPicPr>
          <p:cNvPr id="1026" name="Picture 2" descr="G:\картинки по баскетболу\imgpreview_105.jpg"/>
          <p:cNvPicPr>
            <a:picLocks noChangeAspect="1" noChangeArrowheads="1"/>
          </p:cNvPicPr>
          <p:nvPr/>
        </p:nvPicPr>
        <p:blipFill rotWithShape="1">
          <a:blip r:embed="rId3" cstate="print"/>
          <a:srcRect l="19642" t="2916" r="16447"/>
          <a:stretch/>
        </p:blipFill>
        <p:spPr bwMode="auto">
          <a:xfrm>
            <a:off x="6444208" y="1124744"/>
            <a:ext cx="2243133" cy="34953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608512" cy="5161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Мячом играют только руками.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Правилами  баскетбола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Бежать с мячом, не ударяя им об пол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Бить по мячу ногой (случайное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ногой не является нарушением)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Блокировать любой частью ноги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Бить по мячу кулаком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Бить соперника по рукам, толкать   его, держать  руками, наступать на             ноги, встречать ногой прямой или согнутой в колене.                                       Игроку, допустившему нарушение             объявляется персональное замечание            (фол).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stihi.ru/pics/2008/12/14/4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72408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Правила  игры</a:t>
            </a:r>
            <a:endParaRPr lang="ru-RU" sz="4000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4680520" cy="626469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— выход мяча за пределы игровой площадки;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пробежка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игрок, контролирующий «живой» мяч, совершает перемещение ног сверх ограничений, установленного правилами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нарушение ведения мяча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включающее в себя пронос мяча, двойное ведение;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3 секунды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игрок нападения находится в зоне штрафного броска более трех секунд в то время, когда его команда владеет мячом в зоне нападения;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5 секунд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игрок при выполнении вбрасывания не расстается с мячом в течение пяти секунд;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8 секунд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команда, владеющая мячом из зоны защиты не вывела его в зону нападения за восемь секунд;</a:t>
            </a:r>
          </a:p>
          <a:p>
            <a:endParaRPr lang="ru-RU" sz="5600" dirty="0"/>
          </a:p>
        </p:txBody>
      </p:sp>
      <p:sp>
        <p:nvSpPr>
          <p:cNvPr id="22532" name="AutoShape 4" descr="data:image/jpeg;base64,/9j/4AAQSkZJRgABAQAAAQABAAD/2wCEAAkGBhQSERQUExMWFBUVFxcYFxcWGBgaHRgYFxcVFxYYFxgYGyYeGBwkHBgUHy8gIycpLCwsFx4xNTAqNSYrLCkBCQoKDgwOGg8PGiwkHyQsLCwsLCwsKiwsLCwsLCwsKSwsKSwsLCksLCwsKSwsLCwsNCksLCksLCksLCkpLCwsKf/AABEIAP8AxgMBIgACEQEDEQH/xAAcAAABBQEBAQAAAAAAAAAAAAAFAQIDBAYABwj/xABIEAACAQIEAwUFBgQDBgQHAQABAhEAAwQSITEFQVEGEyJhcTKBkaGxFEJSwdHwByNi4XKC8RUzY5OishZDksJEU3ODo8PSJP/EABoBAAIDAQEAAAAAAAAAAAAAAAIDAAEEBQb/xAAwEQACAgEDAwEGBgIDAAAAAAAAAQIRAxIhMQRBUSITMmFxkaEUI4GxwfAF0UJS8f/aAAwDAQACEQMRAD8AwtRsalLGobhNY9Rroq3d6spVZ5zVbtjSiBIh7VTzUX3qnE0LYSVig+dLNNAPWna9arUXpEzUopuvWlAPWpqJpHzXTTdetdJ61Vk0immxSmetVMfizbWZknQD8z5Vad7EaSJruIVfaMfvpTBjbf4o9Z19NKBSWJLGSecz9PfU1qySRG/+vT96U/RQnVYZLSJGoqsPaqC3YvLJVSY0OnXYddQNvL1qxbeTO08ulA1QfzLLDSq+G3NTsdKt8H7P3r4Z7eXKDlOZgusTzoEWVgKdEmjH/g/Ef8P/AJi0p7H4jrb/AOYtXUibeQMKWjH/AIQxH/D/AOYtKOyGI62/+YtSpEteQLXUYPZDEf8AD/5i11SpeCenyBs/pUVxx1HxFdh+FW1MgGR1NceDWySYOuu5qXFF0yrcbXerC3hG4p97htsxI2GlcnDbYBAG9RyiVTIVvDNuKnF5eZHxpqcIQGY286e/CrZMkanzqXEtKQ5ryxuPjXC6v4h8RSNw+2VC5RA2/wBadY4dbWYUa9ar0k3GDFJ+JfjTzfUbkfGmDhFr8I+dS3OHW2MlRNS4F1IjbEKOYj1pExSnZl+NWPsNvLlyiOlNtYG2pkKAaG4l1Ig+2J+JfjQ3i7gsuuwO3KSN+lFjw23+AVQ49aAysAIiCNvMUyDjewuaekGxA6nXaPLf5n4UZ7L8Je/dAXQAyxJjQmIjfefnRvs/hVxGGtIEzAFkvCSDbAVMrKOpbM0gEnMw9C/AUt2rt23aAC+0vMlSoIlvve18KqeTlDoYKald2SN2lGGBVrSvakKRnUPlP3hbO406ztMTWU7VKlvEObYy22ysBEAZ0V4EaR4uXpyr0VDaa2+e1ndVYqFGraezA35Rv7qEcZ4Mt7DPcFkotiFGZcq3FB1Cq0MQubMCQOfUUuMlsNyQtNnn320RMitHwjEA8NxGu15PmBQ82LYBGUQdxFGOHIowGIygD+bbJ+FOi12MrTAH2u31Fc+IQcxUzIhOqj4U9gp3UH3UNom5LwPFW++SQGEkRE7qeVUjiLeYiRz+VFOBuq37UACXG3npVfE2lFxoABDHl51dlblH7Xb6j4V1WzbUnUCfSuqrXxJ6gVauXp1IjnSP30mGEctKlu4whgpDSdtj9KlzsNNfiv60W/j7E2IbgukCCJ56V1izc1zNy0051O11v7ZhUf2htNG15gg/Sq3ovayCLw++PhT7wuE+FoHp8al75uhHqwFONx/2wqbk2IlS5kIz+LkYpLFq5ILXJHSKm7x4J1MDYNNR2sQ7CYIH9TRNTcloacJdnS6Y9Kku4a4QsXCCN9N6fJ11HlL0kNyiember3JsNtYW4Jm4TI002pi4O7Im43wpbN52JBQrG5Jp5dtvD/6jr8qm9/8AhWwzEYRySRcYDpSXcCxQAuSR12rT8O7BY28oYWltg6g3mKT5hcpePPKKIXv4cXbWU3bimXCsEBgHLnPiYjTLsY1125x6krLVN0P7J8O7jCLm1LwWHnJEbafWkw+Ay3S6gKkZQOmkUS4k+S1C7a/Pp+9KpYdyySTAyg/rpWPVbs6EYpJItux7tshyv90kSJ/wjf0/0p17hzXcFcci3cP2e6S8PKXMhH8nOSQDlkzBDKeRygdhFvO02hkQGCz6CZ0AB1J9B76tjiVzusbmw4tjuLkXpnOzEIYiQSZkxEaCKbjTKnTTPOLeCcEHM5HStHwTCn7BjASdXtxPLQ1n+8M7L8/0oxwRj3eI6ZVMax7a1qgnK38DmyaVAdsExjxMCOc71y4AiQWYz50R/wBmv4ZyS0wBJI6SKZi8I1uA4gmdCpB+dTRJxvsTXG6D+Bxr2MPgwhEMxDkqCSM45nao8d2gxC3Lih0XKTl/lodjsSdarYvDu2DwrKCcjOTAOgzDeqGPQ3LzupEM5iRv+lBKSS3YUMUp+6rD3BOP33ci4yEZSfYQayvT1NdQ3hF8WCWMSQQTG2ogAe7f0papTXkJ9Pl/6sHoV/l68zHxqI215mobWFA7vU+AmPOTUOKwQaSSRryqNIpNl0BI9r50qhMrQen1NU0wSkFZPI1LZwKqrCTByn4TFCkvJbbJ8QUkyf3FRgpG/wA6ixOAVmJJMkD6VH9jUoqmYnrrVtIibCGGdc2h1g/Sm3LqZF6eKPjVfCYBVYETMEb8op1zBIyqNYBaIPWKuolWzu9t8/rT1ZJ3/OoGwSQRG1SYfAomqj4mh9Jdsu2MP3rOiQWLAHpzJJPIAAknoK1PBOFranKSG2Lgw3oCDKjyHvJO1Ps3woDM6jxXTqeihiAB5lpP+VaPXLPdmPSk5ZdkasOPa5G07NY03UK3PE6EeLmwaQGP9XhYHrAqPtBgu8R7KnI9yznRp07y3t/+sH+ktQnh/GbWGL3LjZV7r1JIddAOZ8RrJdp+0F3G3LZVYtrlKWw4Zh4srsyAySQ45GMorRHMljp7sLD0UsuS1tHz2Ft4pbmHsnky6jmGkhgfMGdabg7gYLbMiNz+/rT+CYW3eRGRgGLAXEO2fNqw6TIPuqPh9wpnu3futopjqdvLasPxNTxtScO56LwbCI+HhlkZ2jqsBUMHcEFWHxrPdouztuzhr4YBbZKO1xFGdgjqWLD7xUAmCdYERyocF/iILNtbd1MyLoGWA2pJJKkwxkk7jetBieP4TG4Z7XeqxuCAhlWJBzCAYk+HYE1vjLHOFXujNl6TqME7nHZ+N0Y0fw/RiEW4RcFsO+YJlUwM2sggDXfy86XhPZWDeVWFxWhGJBtQwhyB7ZMSsyBBMawY1VrHJcOJbLBtpDnXTxLcvnXkwuE+mlV+y17+Qyt/vEvXluTvn71nJPuYfCil6Fce4hY1K3LtX3sx/G+B/Y4uXLV4oDo6XgygnQSCgKz5iPOgOM41YbdLsjrcX/8Aivb0wqXrb2rihldSIPMH2gfUV4f2o4CcO1xWAi22UN+IHVG/9JHvmmQy6kotcmTJiUXqT4ObjqIoAF9V5Dv4HwCbVImIFwZl0Bk6bgxG/PY1krjk71puAkC0ub+rTynmKPLCKjwBiyTUtmERibaKCQeklufwrqr466jIACAc3TfT50tIUo+B1z8sYOFazm+VK3DP6qI0gpAyigOHQZn5UlvC5iRO1X2NQYf2mqFDDw0HmflUS8LExJ01oiKbz91Qsrrw0dTSjh4HWrYrqhCkeFLrqdaenDBtrVur/C8LmObkP2f0oZOlYUI6nQc4bbFm2CANBp6x+QoTi8XLEzqTV3it8gACs3LtdRApNy4fAsHWNzpy1HrsKzJOTo27R3Z3F7r3mWygLHcgchGZiegC86uYbs1ig+GKqhbK17KpAYAN4SWGUyYgQ3KtPw/ha2rfdqAblwFc2hk3CA7EjcmASRoAsDRgaJ4Vx9oukaKDbsJ/gQZ3PwVvjW2PTruwl/kZQioQSr49zyu013D3GBDIwJBDAidefWnYrGs8T8BXpOMxdl7eJ761mFkAu0KZZxmyj+oaDXqKFYj+HyXEFyzcZMwDBXE+0AQOo0PU0mfTv/judXB/kcW0s0NL889r+a2YF4YjW7FplZB3124sM1lSSgRbc96PFbzM0qoMzB1y03vlGNv3AAEttdbQQAobLoOXhYmPLrRMcFxdtLdkJhrgtszISbkgs05jDBT4iIkH5mnYfggsXl7xs/f51uxGUBleAJ1hmYwT0HWjnC4RSXHJj9uo5MstSevZV4/jYGcN7YHC4m6XQPavhTet6TLINVJO+UqCJg84MEXrfF7Nu+t61ez4fEfy7jGQUu2x4DcBHhYrM9SWYaRXnnaR3XE37bEwt65/3mPlFQDGMlpsryrQGHWDmUnnoQCPXzo7enS/0Aljxy9cFW2/xPceGcZVsrI06xMH8xQj+InCxcCXCmdWIVo9Syn/ALx8KD9hePADK0EETr51ssVZ7+w9obMrBT0MyuvkYPxoccqOdkhex5Q/B7DHS2AAI3Op671OnD0Gwj3mn4Y+ETvrPrUwopScnyZ4xSKx4cnT5muq1XUIRDmrs1AGfFdVj3fpU+Ie/C5SJjxetG4V3QGr4BdjUOHbxtQzCG/rnYEQY9eVV8mIB0cDrrv8qigr5RNXwNLnpufxe6g9w3yBDCY19etLhxe1zEbGPy5VWnbku9+A0Hpc9Zo2sT/835n9KlxXfMFhypA1jn51NKvkmp+DQpqQBuTArZcKwgVQOX186884Aty2zXLz5lAhR1c/oAfiK2C8YPdBQPE3yFJybOjVii6st8QxAZ8oGgETVTBqLT3Lz6M4yDqtsfdHQvJLRrBy7zHJdyLmb3eZ8vT99KHYpmZvESpHlOXnt1jr1mrg1D1yCknP0RVmrw2Jy2mvvALLAJ0CJz9GO0DYHqTFrh6lCxfe2rPc/wDq3yIX1FtIjq5FYjGtdJt5GVVU5tZnNuW8QILTEToI2O1XcPxC/ZRUDd4HMsC+pYxLZ1w8hcuUAMRlLGZMQ38TitKxb6XLTdBBrDPhrNtgQ+LxDXbkgyEzSZ6QqqffWsOJhS0aDYdSdBH0HmfKsrjO2ZNslLItwCSbtyACoAOZVQhlBgTnEmBpNVcDxe+xtIzl1chrmZFBVOtt7eX7p2dBEiDJFMhkxp0nYzP7TKrcaSbf1/0kl+hqcKuhdjA5keQOYjyUZgOrGelY3FceD8RZCsqipbYDk4PeaeaOVWf+FWn7Q8ZGGwty5lnKqZVgwGLL3amNl0kzygbmvGreKuI5cElySWLc2mST5zr7zRZntSEYVT1M3fa7sAcRe+0WnUFwuZHnxFVCkhhsSANxuDrXn/GOzeJw4PeWWCj74GZT0llkD31qeEduSrDM+XkQ4LD/AKf0FbHDdpkYSQPVW/U6HyNIuuTXqdUmeTcC4llgTqp01+FewdkuLi6i67R8aVLNi7rlQnzUfmKkwfDrQYaC23IppPkYAn0IoHzaF3tTMf2mtraxd5dB4swGn3wH+pNDu+G8j4ijn8Tuzy3Gs35MwbTHrEuh59XHwrEng65cskiZ9KZUa5MkrsMjFL+IfEV1AhwFerfGuoqh5+wHq8E54tb/ABCn3OIII8Q119aYeEWv/l/X9albh9toBQQNqH0fEv1ENviSMYBHzpv+17fX5GrtjhttNQgpjcJs/gHzq/RfcnqI24qigEnfbQ02zxZGMA6+hqZ8HbIAyLA2FR/YkTUKAfKq9NF+oibjdvr8jStxRAAeu0D8q77EhMlF+FajsV2bGJv7KEsqbkkCA8EWtD/XDeiNRJRbpIG5JWwVwlTcOYjRSQB9dOtHWVFh9fMD7x6+X+hqrwHCG3aCOsOpZWU6FWBgqeciiOEwAuXkT7pdA3oWVT9Y99ZG6ludFe7sEsFiFssGuoXutbV0tiItqxYLmJ2MKDEHRqstZwuLf72GxDnZoK3GgDYHK5gDYo586Fm/nvd82xLFv8LEH/pge6ak46tuSF1TofzH72rNLI5XJ8GuPSqNJNqXko8S4RdsPD6E+yQZR4GoVoGsSchAI321qC3YlSrIGE6qdRziI2MayDI5UX4Z2jUr3GL/AJllo8bkkpGoztuQNw85kiZI1UomETDzbujvEuA9zc0mRrleBGcDWRowEiIIEhji3cWFLPOP5eVb/uBb2Dw1wIotbiTN682UoSB4WeM2kzr9RRHDWbVpyFREJPiygAu67k/iyyfh5mgt28ysDbjOxyg7hSfvRz2BipcBazXPs+cqrIWuN954IIQsQd5ZiOYG2ldPFkThZzc2JxnpXBS7d8atXslhbgZh3lxwhU7rlifZLAF2AnYb15/icdrAOaABnIIzAbSsxI2nfSvbW4fZupkuKjqCVKuM0FdwS0mR1kHUGYNee9s+xC24vYYBLY0uozaW2/EGY6qZHxU/e0jlqYyCUVRkkxin2hHmNv1FbXg3BM1hbl28iB/Eg3YKJ1kkbxOXXbz0zC4RbSsQFu3AqkZhKAMJVgPvyJgnSQBGootcvNc7k2rnfB3S2xByoLiiX8LbB0M6feTSZio4NlOcFIM2wy/7nEJcAHsk5Wj/AAsdfcTVzCdpmA8e8keIcx7Q15iRI5SKBcRw17CsudQZAuWyV0ZJ8LQZE9RG9HuF8QOLsNnQLMKzKEbWQQSjHQ6DUeYHSs9U6ZteF6VPs+4S4/xFbuHtpcXLnJAaCQjQuViwPgjNPmJEETHnuKe9butbZAY1V0Mo6/ddW2KnkfcdQa9G79AIQ2Jz4gG2wNlmQIFW2xQZGkR4SNoPI5QvF+HhrSXFtBDGYLacMgtGIyjMTIaZyyNZ0mK0JUvJmz4U4XHZr7/yYQ8Tuje39aWjDL6V1XqXg5ml+QRe4jeBIFrYnkf1qdcTe7vMLfinby9Jq5avDMamZuYqta8F6X5BVnGYgsJt6c9P707FYm/mIVARy0Hz1oiMSDyilW5U1rwSn5KFpr5tsSgDTpt9Jqs/2kwCgifL9aNjEUy5eBqKXwJXxBV+1iA3hUEe7869Z/hM/wD/AI3D2yji7DuSsXSRKAayMqlRl2lp1zNHnRv1uf4c4lrdnFXSxCLkUCdAxBLMB+KO7X/NHSGYpbpUDKJp+0XCrF4FvEtxAPHbjMANsyxDqPiOorP2uDPYi8biXFSHXKCCchDabjZdiZ1qxwqxiL13vbZAA2LE6nmPPz5euwNY2x/KZLitaW6AGZBmUGRPLwHSASI135Uc8UclutxkMjhSvYwuKHdu9vcKzKPNZ8J9GQqfQ0LvYojwEz+Ak7jof6h8xB6xqO1XAisXLXitgBVI18P3UY/iX2VP3lyj2k8WJxlzMCD+yPoRXCnjljm4y4PSYMsc0FKL3XI/7RHOtL2b4mLqHCXSQrD+Uw3Rl8WVfNYzp/hZdoFYR8SQYOv9Q/MDb1GnpRPhTkuhQiQysGnRSrBgSegj4TRRi4MHqFHLBp7Nbmu4Bw1mxBFxf90zd9rAGXNmCno0EjnDTWD4/bxNvFNcksbd1ipUewVcwMo2iAPdFekxh3JvF79tyS0WyQAtuFDsMhEsFA1J5aA601+whvL3lm8kv4ypVlQZvEArAsQNQDMwZ32HVx4XHGkvmcSfUt5Nb8UYng3b9vtbNdUJbvhUuBJ0YAItwZiTMQp128wDRvjvH7Vyxcm4rLew19Si+0Gs5+7Z0HsSTqDEZRyBgV2q7Hth2/noFB0F5CcpJ5ZiB4vJgD0ka1mr961bdizMxZCpVQPEXTKzBiYXrsdarTT3HLJHInRVwRFy3aJzTZdUbJOY23MoRG+V509KPcN4imHLWsTluWYIFq2BnD5g63Bd17vKw03OVoK61mTxbKCtpe6U75JzMP6nPiPoIHlVQXyKbJvsJxY4L3ze9ou093GPnussAEIijwqpjRR7hqZJgdAAP4Vxm5h2YoFhgAQw00MjmPP41mbOIdjGbKOZGkCp8FYLsIBckwo1JJ9PjWV43dtnfXV45QWOMKX0Rp8Nxkm6rsS/jVyog6IdAC4YaDQb++rVzjofEZF7yzbRy1sSzMSGLKzkNB1zexGp33NH+GcMTC2ArvYYBkcm0C5v2bxyG2+UgkKdBBOoG3hmr2gS1Yw5SL2dLtwC5fREJVTblvZ7xt8okgQDpOzVBpVZny59W8I09+ONlz/ezMrd4MHGrHcnTQCTOUDoOVLTRxhOTfI/pS0XrPO2ilZQttdafNx+lS3LGkd6QeuYGPpQjD3crSwEeYopYxCOYAG07DpUTbG5sSg6R32OP/OL+8LTjaWZLf8A5NPpQ8Y+2HuGPCwgac4q5hOIW0tJIkgawBRNSEWhRkEifi5+VRNatn/zWXyBkfOnXuJIwIC6kGNI99DCjUFyizXgwxyJtoPWrFkgeIHlqzAn1Ao7wjj9u0gwxDBA7XGyCZJCgSS0kQP+qsxw3iQtWyGE6zpG1bLgXYa7fti+HVO98ahgScp9kmBp6TQtzq0aOnhhU5QzOl9z0PsrxOzfRu6Dnu8oJZQsTMZYYiNDtWgSSIz+UFZms92X4cMLZFolWeWZyubViep6KFHuNaG3dEaj51sxXpWrkw9T7NZJey93sRfYbY0FtGJ6osRz3G1AuL/w8w2IaZa2/MpBHvB3+NadZPl+/mamW2BRSxxmqkhUMkoO4ujz+x/B6wDLYi6w6BUX560ST+H9i1JtgsOQJ1Hv+97zWuOn6U02+vwqo4cceEFPPkn70mY58ElksEEswhgSSqrI0PWSNttOfKG3iXzSG8XWY/Y8q2eIthgBkVo2zAED0mh1/s8rbSpP4QAB7j/arafYFSXcp3uJhbcYjIbbAhi8AMDpBVvCw8q87472C4diCzYTEdxcOoRlbuZ6BiCU5ahiB+GNpuMkA3LqL338x070lsoKsVygMZgQB4fDMwTQGzxVw0NzPIAfTX61lnmXDNMMLfqRisdw97NxrdxSjoYZTuD+4M7EEGq2WvTO0vA/tVlGQTeUQktqyc7ck8t16ajY6ed3LJUlSCCDBBEEEaEEHY0CknwboxtbkdpJ06/sVvuzPYe7kzXLTA3SBZcW8xS4CpXMHKZA4Oj6jUHrQrsZwhbj944BS1DXAXFuEzBSQxB115AneNa9L7tT4c2FuOo0bv70ubdsXcLcJYgM2VWVvhKjQGqe4xwapfXv/P8Ab+YOti9hc/8AKvWLLvbBNqygZFZT3hLEkqZUk6kBramddcxxe8t29ecHOjtpm3IkEGOWnLloK0PatkS33SoAWJJIxDXQUYrdXTQRLsBOuhOs5qxeLcqVVdydfQCB9aXK3JQXzNccax9NPqJbbOK/WlfL/tl02hyMDkAYAHurqE3mxGdsolJMaDrXUzQ/J5nUvBJd4IsHn6mad/s5UiABI/KKkGJuEMMqDQx4ifdUV27dMeFfiaBfMZJt8g8cPTvLq5RCrMdDG9FODWEaxbzKCRMSPOhwW53lwwNV35e7WrXCi4tKIXnufP1om9gFHfgt4rh1udEAPOBVJeHplPh1nqelWb2YmWKAgQAJqvbtvr4lihDTceC/huGKzBFScxVevtEDn617ZhMCFReSqAFWYAVdF230Ary3sMmbHWQYOpIHVltuQfdE+6vYLzhVBPu9egp+NbNgOyILHQD5n99BNTYa1OrfD97elUOHcUW6SPEHA9kjbUggkSoiOuvItvRS3vTl5KkmnTLC0ly7H7/c+lRXL8aDUnYDn++tSWbUanU/T0/XnRgMqYkMiM7nQSTH3VHKeem58tPMTwntKHLAI1xvuqg0CjqxgKJ585FBP4r9qXsLZsWioe6c7zrFtSQBHVn1/wDtmqvYHtY5uOjWJTKGN1CfCQSApU7kySADOh6UmU6kMik18Te2XvPuFtDp7R+R/SpMTa8DB7hVSpBZfBAjVgw1UgazOldg8dbvILlt1dTMMpkSNx5EcwdRzAoH27xpWwiLB71iGkSCijVT6kr8DRt0rBSt0AeH8O7iwtvN3gg5swGuYlm06STQXjfDlsNaxNpIFtxnUdDpmA5bke8U7hV64kJmzKNFncL0J+9A0n0o9fINsgiQRBB5jmDXIlcXTOrF7Wig6IwDATzVhz5g1gO21hXxjEb5LeYQdWy/XLl3reYWwFGUbbieXvrNcJwyPjbmIuvaFtb5tkXFLk5w4VhbGjKMogtpJ2MUWJWzRjpW+a4QZ7L4FMKom5hxctMly4yWzeL2L4tq4znwwMwHh08zJk82PVFhsTZdbeUFbmHjw4fEwABGvheAOR2jVqYuOyWshxlwNbt4mwxWwB/u8uQwNoBX4/dkkhe13HWdmsi81xFe5mlAknvJCwBJAyg6wCeWgrVKairf9+4zD08s2RQ88uu3neH6896M5j8XnYuQq6ABVAUAAAKABtoB/fes1jEfVy3n6dKJY7EMTAAgeca1UuKxEELGk61u6PFGGN5Je8/2Ob/m+teTKunxe5Db5vu/04+pd4ZjO9SefP18q6mW1A2gDyrqxNSvZGRNJckfd+X1qQWj0+tS5V/EakCDqaRqY5wRQOG8R05VNhsPCgRUhVZ3NSJljc1eplaERPa12qJbeh051czDzpe9U1WphaEaT+GeBzY4PGlq27H1YC2B5e2T/lrf8ezkrbQNLhmd1zApaQLKow9hnZlWfaguRGUQE/hbaUWL9yDLOFMiBCrIymNfbYHXSBtWoxmFZwJLRvCFQNJicwOb1jlW3E6imZppOVAnBXHUnusMEWd8rbZUUBBI0i2ummse8yuJJAUDxkAka6dZPID58qoYIXSXXvC6TAZlSVHTMkBz5QI5milpAghfedyT1J50UXaJNU6uyaxaCakyx3P5DoPKmXMVqAKY086EcZvw2QaHLqekzH61cnSsqKtnl3aW8+Ox7MgzZmyWxP3EkKfIQC5/xGtZh8B9kwjqplgrtIEZrmUxA30gADyoB2QIF5j0tH/uSrvEeIM4Y7LJjXyB299c+eRvk3YsS5MtwPit/Ctnw9woTEg+JHjbvF5+ohhyIrWD+JFnF2+6xKnC37bTrLW20IOVgCygg8weWprN2rUsTVfiXDkushmMszESRyE9Jn41MWZ7xYWXHBNSNngHVvEpDDqpBHxGn+tXs9DOzuCFvDqAN5b4mfpFEG9n3/Ks83bsbSWyEt845flQW7wnEcPstdw9xms3QO+RlUsmsi4rR9089ImTO4MXboRfWB8SKv4zFE4W8yCSLN2BE65G0ynf0p+DJ7N/uheSDlVc9gV2k7YG2hNvE3na6SU8C2wA5tgMfvf+U8QPvcueNxd069Tuf78zVPCXSwy3AdSTrMxC5T7ogVZYD/SnRh7SbbWy4OjnzLo+nUMTWqS3aq18q+36sqG3Sdz5VZyjzpQg861zzTSPNLFFkAsHoa6rptDrSVj9vI0eyiVFtjyqYAU8j0+VOUGkWaGiuwE8q5IqeDS5G8/jUtFURU1fKiXD+G3Lp0mOp2/vWm4fwRLUGMzfiP5dKFzQyMWbrs3wtrWEsW2VcyW1DZdfFqTB23J16zVjFWNCX0Qcpgf5m/vHrWDxONKwFJEmNDH0oFxjialspJfLuTr9a0filVULXStvk3eL7XYZDlF5GI0y22Vo8gEJiqyduEGyqo/raPlvXm2XxM2ULmMwNvTT9yadm8qn4iQLxRWx6gvbq1z7s/54/I1mu03aYXM3dRNzQ5TOVcoB101P61lQPIVwE/s1TzOSoixpcBfs3bIN5oiLYHxJP5VDxTFAgACNBHuEVc7OGFvei/8Au61UaCzMdQoEeprLLc04tkDgPDA/f70pvdH9xTyc2vKT+VdsKKOyFz3kbZLWS0OXL3DSqz3auYlv5a1QilvkcitxLFRkA9T8IFHeHYkqFGhka+vWKx2IxWe63QGB7ufxmjnDMTOUeVVbsklsZzjWAFu/cUQFDSo6BvEPrVE2h+5ox2hecS3+UfBVn5zVQJ1NdaGT0qzmyjUnRQNsdf38KUWh1+v6VcNkE+1S9wPxUrJksOESuPX9/Ckq0bY6/KurNY6iqSeg+P8AalE/sn9KXveu/un4TVhMPcI0Rj8B9TVaJeC3kgu5Vg9B8T+lW+F4E3XggQNW326baf61y4W4dO7PvgfOa0eCwgtrl35sep/ToKVLYZCpbontQugEAVDxDigtqetV+JcSW2N9ayOMxz3joDl8gaBW9kP2StlwcZLTEliT6KOp896gBI5H3/WmWsWFEBY9YE1bs4gESD++lO0OKtiHlUtkQi+en1pc56fOrQxA/YpTe8vkP1qrKori4fwfM0kt+H51N33l9P1puczsahVBPgDk96CI8I89if1oXduGGHUiiPBrhNwgrEo3PpB/Kq2EsZrwXlmqMZF0heKkILSIvspJ/wATmZPnAWqALMQuX2iB8TA+tX8c5Nx4iMxHuBgfQVe7JWScdh9AYuZoG/gVn/KriraQqT5Zt7/AhlUKuJeBEi2iz/luOrCgPHbPc2nPjVgBC3bZRiSQPBujwSJysSBy0rXtwbEEsRfuKz6kq6LB5KqCy8KB/UeZMkyc725uX7eESzfYXGe7IfKAStsSSY0JlkEhV2Ola8mKCi3QEMj2V3+/+jz/AAZ1Mzy3rTcKTVPf/as7ZEORMmAfdJA+ho/hbmW0zdEMep0HzIrA95GpP0gLHY6bjHXVmI9JMcqZ9s9YqRrA5fnTggrZGSoxtOyucUOhpVxPrU8U8ClyluMS2K4vjy95P6V1WxaHP9/GupdolAc4e9bOzIT5ss/SmFbhPibbqzVp+0XELborgOmQEsWAACxrsxnUUzsJhLGJxVt2uoUWGCs4GdgfCCrHXXcb6RFdl4oKNnNU25VS+gQ4b2bexhVxFwkyxFwGT3IkBSRPPUsSJEpyk1BxbiK2l3rdtauYfEOw8dm6gzS2zL4Q3i0Y5SEO2ZVQ6kMK847WcJs95/JDKfwZj3ag/hESCegIA6cq52XApNVsdTHmUVv89v2Znrxe8ZMgHbQmfSpFYr4RcIHQIdPjVpOFNl035jQ/OKT/AGS/T9+gitEcOKMe31Rjnmyzff6EDcPzGWcn1H96ksYIKZDfLf51ct4NwI5ekfUmpFwh5D5itOnp63a+oj85PZP6EaoOQFSg+nyp1vDMDVnJ6fEH8q5fUY4Qdwkmvmb8M5SVTVMqMpppFXQKclonYE89ATp10FZkPA3EOIvh0N5FzZIB0JEPK+KNhvrprQnh/bjxBu7UmZ0J090fnWvBIcrmhkmUOkEgSSInkP7UvEeBHF2FTvbFtlfMhe0wZpQju86ZmIBJM5eQ00rqdKseyyRMWac93Fg3U7jfXnudfWi3ZrilnCXzfxD5Eto5HMszAIFRd2aGbQdCTA1qmvZVsCosnMdyH/FtJUcgNo+u9Q8O7EXeIYkmP5VsBSzSEk+IzlIZjBHgUiebKIzY8cPza8Dckvy78lztL/EC/wARWzYw6tYt4hroiXNxxbgLJsqxVS2aVVWnLBMTD7XZz7NYSzdZs5IdWNh1tB2ADWzcL5xm/l+0gIyyBqa2H+wsPw4WzZtrdxV0ixYLwNSCSFVQFtWkGd2yCYBkktqK4TfxFxgtjEXHQtcCXnMoQGjE411PgMvNuxZ9nQsQQCa3yjqVMxRbTtHn3G+yWKGTEYctdY2rXeLbaXVsihsqqZdSROknfSNaC272Kut3M3A5kAPmUgqMxMHYgAnadPOvoa9wuzbtk3MqqFOZ2IBIUElmYAS8AkkCdNNq8d47/EcG6psWrRFqVs3bytfuheua6zKs6mIMTvR456eUi5b92WkSANcxgSdpI3MRpNS0I4T2jbEvldUDAfcREnaJCALO/KtAmCuMNEuR5I31iK5souLo2xkpKynkpcv71qweHv8AeAHTOyKf+phFL9jjd7f/AKg3/ZmoGmMTRWnyPumuqz9nTndX/KHP/tFdQUXaB3aTBvesm1bBYsRmAYAwDOmYxqQK7BdkrmHFrEXrpwRQEW3zKwU5GULGZFDQXb2yWzHSQZjw1xziJVyEvZXDpkByopJAe54LQAgtcaYVZgnSt7qMIWZSRnTU9+xILoo/m4hReuA57kZUVNTlj72/DHTExZncjzrA28fcxYexi++S5czPcDEWpAzfzrXsrIEQAQ2wJ1g2SSSxOrGTPMnU1eN5bQvFQBJbNEZoFtjl01VdzBYjzJ0AY8WU7K3xX9azdS3Kh+BUmXCvnSqf3pVT7e3JG+K0q4x/wfEisuk02XfjTvdVW3duN7KE+kH6VK9q8N0y/wCJkH1M0agynJIlJP7/ANaTMfKqTYhxuPgZ+i1GOIgbhj6Mq/MqatQYOpILWrLsYUEnyE7egqzguE3D3jX7dxLSAsSVYmEGckKAeQ/CdvM147f41d713z3FJYzldl+YI5QPdUq8bbcNdnmcxMzEgyTO1bceFR3bMeTM5bJHu/C72FxNpnwyrdyiLlsDJcOkg5TqDzVhvEa6gXOC4LDOcy3bhKz4G0ZeUEEaxG5mvHuw+MNvFi4bHfSjAorKhmAVYbDQqPnXpVvtRfLZk4dbDn7z4gT78tkzTrQCTHdrMMWxJ8a5QqZQ9xQfZB9mZ1MnbWa7gnA+JGyqLiBh0lmixaQsSxLEtcumWbXcADQdKAccx197rXLhRL3hICqWRcoGT2vbiBvv05VhuL9pMddLLfxV3qQ1xgp/wgHIfhSMbWqTGztRSPWeI8ExS/8AxmN0+89y1PnCgkAe8Vj+O4i1gyLr37mMxSsGtW3ui4tthqLj27ZyjLoQpMkgaASa84kGNiTvIJPuAGtGOH9nXue2zIvLNp8LYB+cU55Et2JUW+CvxTjOLxFzvb1y67jZmJGX/DsEH+ECqF55iYLayR5xoT9476+e5rRf+D0BnvWjyQfU/pRTAdn7FshgCTyLDMR6SQAfdSHniNWGRH2T4W9gF2DK7iIBKkLodY5nTToKPtJ1IJ/xNNRIvr6QJ+dSZf6T+/dSHJvdmiMdKpDQvoB6/wBqdm9PiaYQfwnXbf6CnBW/D8j8d6AI6V8v+qupQrc1A9QK6qLBfZrGWrWLsE3QlvvULi6oNvU6tv4D/UDE6kGvW+PcdwFu2r4h7TKxKgjLe9oS0KuY6gCTEbTWKwrW86hcPZQTr4S7Ef4nJ+lWeK9j8JcgiyqGdcgCz7lgVtx5Uk+5lyY22O4p/EDhKLKLnaPDlw+3SGYKBWN4XjMPizccC5aCkDKoBmZJIggL6SaJ4zsHhtwp97Maiw/BLdoZUEDoD+tKy54vahmLDJdxDh7IMLbdvNrsfJF/OnfYAToir72/OalaxGzN8aVbU/easvtGzToSIxw7rr7yfzp68PQch8D+tTGww+9HuH5UgDfi/wCkVWp+SaUcuAToPh/rSHCqD7I+X6VJ4hHiHwpGV+qk7/vSpbLpFIcJsk/7sfAflVm1wa3+ED4iubvAeU1Jad+g/fpRKymkWsDw5LZkAbefv3onhbgnWPrQsXmjYUz7UVOopsW0A4pj+OWla5JVToBqByoUeHBjGVY8gPpUuO4jmO3z/tVaxxTxRHzNLlbkFFKi5Z4Ag+6PcFH0FPfhgU6c/IfpTl4nI9n5/wBqW5jzI8PzqOJEWE4dpTfshXqI2jT/AF94qVcfpqPmaS7iQQZUfE1aiVbKzYs7MfifqCa77QNNfofTkaFXcSsnwbHqaWxjRyQH1J/ShotpBX7UBAM/vyjSubFDoap28cp1Nsees/UVOmPQ7IBP76VAR64g8gfjXU0Ytfwa+UfpXVWx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hQSERQUExMWFBUVFxcYFxcWGBgaHRgYFxcVFxYYFxgYGyYeGBwkHBgUHy8gIycpLCwsFx4xNTAqNSYrLCkBCQoKDgwOGg8PGiwkHyQsLCwsLCwsKiwsLCwsLCwsKSwsKSwsLCksLCwsKSwsLCwsNCksLCksLCksLCkpLCwsKf/AABEIAP8AxgMBIgACEQEDEQH/xAAcAAABBQEBAQAAAAAAAAAAAAAFAQIDBAYABwj/xABIEAACAQIEAwUFBgQDBgQHAQABAhEAAwQSITEFQVEGEyJhcTKBkaGxFEJSwdHwByNi4XKC8RUzY5OishZDksJEU3ODo8PSJP/EABoBAAIDAQEAAAAAAAAAAAAAAAIDAAEEBQb/xAAwEQACAgEDAwEGBgIDAAAAAAAAAQIRAxIhMQRBUSITMmFxkaEUI4GxwfAF0UJS8f/aAAwDAQACEQMRAD8AwtRsalLGobhNY9Rroq3d6spVZ5zVbtjSiBIh7VTzUX3qnE0LYSVig+dLNNAPWna9arUXpEzUopuvWlAPWpqJpHzXTTdetdJ61Vk0immxSmetVMfizbWZknQD8z5Vad7EaSJruIVfaMfvpTBjbf4o9Z19NKBSWJLGSecz9PfU1qySRG/+vT96U/RQnVYZLSJGoqsPaqC3YvLJVSY0OnXYddQNvL1qxbeTO08ulA1QfzLLDSq+G3NTsdKt8H7P3r4Z7eXKDlOZgusTzoEWVgKdEmjH/g/Ef8P/AJi0p7H4jrb/AOYtXUibeQMKWjH/AIQxH/D/AOYtKOyGI62/+YtSpEteQLXUYPZDEf8AD/5i11SpeCenyBs/pUVxx1HxFdh+FW1MgGR1NceDWySYOuu5qXFF0yrcbXerC3hG4p97htsxI2GlcnDbYBAG9RyiVTIVvDNuKnF5eZHxpqcIQGY286e/CrZMkanzqXEtKQ5ryxuPjXC6v4h8RSNw+2VC5RA2/wBadY4dbWYUa9ar0k3GDFJ+JfjTzfUbkfGmDhFr8I+dS3OHW2MlRNS4F1IjbEKOYj1pExSnZl+NWPsNvLlyiOlNtYG2pkKAaG4l1Ig+2J+JfjQ3i7gsuuwO3KSN+lFjw23+AVQ49aAysAIiCNvMUyDjewuaekGxA6nXaPLf5n4UZ7L8Je/dAXQAyxJjQmIjfefnRvs/hVxGGtIEzAFkvCSDbAVMrKOpbM0gEnMw9C/AUt2rt23aAC+0vMlSoIlvve18KqeTlDoYKald2SN2lGGBVrSvakKRnUPlP3hbO406ztMTWU7VKlvEObYy22ysBEAZ0V4EaR4uXpyr0VDaa2+e1ndVYqFGraezA35Rv7qEcZ4Mt7DPcFkotiFGZcq3FB1Cq0MQubMCQOfUUuMlsNyQtNnn320RMitHwjEA8NxGu15PmBQ82LYBGUQdxFGOHIowGIygD+bbJ+FOi12MrTAH2u31Fc+IQcxUzIhOqj4U9gp3UH3UNom5LwPFW++SQGEkRE7qeVUjiLeYiRz+VFOBuq37UACXG3npVfE2lFxoABDHl51dlblH7Xb6j4V1WzbUnUCfSuqrXxJ6gVauXp1IjnSP30mGEctKlu4whgpDSdtj9KlzsNNfiv60W/j7E2IbgukCCJ56V1izc1zNy0051O11v7ZhUf2htNG15gg/Sq3ovayCLw++PhT7wuE+FoHp8al75uhHqwFONx/2wqbk2IlS5kIz+LkYpLFq5ILXJHSKm7x4J1MDYNNR2sQ7CYIH9TRNTcloacJdnS6Y9Kku4a4QsXCCN9N6fJ11HlL0kNyiember3JsNtYW4Jm4TI002pi4O7Im43wpbN52JBQrG5Jp5dtvD/6jr8qm9/8AhWwzEYRySRcYDpSXcCxQAuSR12rT8O7BY28oYWltg6g3mKT5hcpePPKKIXv4cXbWU3bimXCsEBgHLnPiYjTLsY1125x6krLVN0P7J8O7jCLm1LwWHnJEbafWkw+Ay3S6gKkZQOmkUS4k+S1C7a/Pp+9KpYdyySTAyg/rpWPVbs6EYpJItux7tshyv90kSJ/wjf0/0p17hzXcFcci3cP2e6S8PKXMhH8nOSQDlkzBDKeRygdhFvO02hkQGCz6CZ0AB1J9B76tjiVzusbmw4tjuLkXpnOzEIYiQSZkxEaCKbjTKnTTPOLeCcEHM5HStHwTCn7BjASdXtxPLQ1n+8M7L8/0oxwRj3eI6ZVMax7a1qgnK38DmyaVAdsExjxMCOc71y4AiQWYz50R/wBmv4ZyS0wBJI6SKZi8I1uA4gmdCpB+dTRJxvsTXG6D+Bxr2MPgwhEMxDkqCSM45nao8d2gxC3Lih0XKTl/lodjsSdarYvDu2DwrKCcjOTAOgzDeqGPQ3LzupEM5iRv+lBKSS3YUMUp+6rD3BOP33ci4yEZSfYQayvT1NdQ3hF8WCWMSQQTG2ogAe7f0papTXkJ9Pl/6sHoV/l68zHxqI215mobWFA7vU+AmPOTUOKwQaSSRryqNIpNl0BI9r50qhMrQen1NU0wSkFZPI1LZwKqrCTByn4TFCkvJbbJ8QUkyf3FRgpG/wA6ixOAVmJJMkD6VH9jUoqmYnrrVtIibCGGdc2h1g/Sm3LqZF6eKPjVfCYBVYETMEb8op1zBIyqNYBaIPWKuolWzu9t8/rT1ZJ3/OoGwSQRG1SYfAomqj4mh9Jdsu2MP3rOiQWLAHpzJJPIAAknoK1PBOFranKSG2Lgw3oCDKjyHvJO1Ps3woDM6jxXTqeihiAB5lpP+VaPXLPdmPSk5ZdkasOPa5G07NY03UK3PE6EeLmwaQGP9XhYHrAqPtBgu8R7KnI9yznRp07y3t/+sH+ktQnh/GbWGL3LjZV7r1JIddAOZ8RrJdp+0F3G3LZVYtrlKWw4Zh4srsyAySQ45GMorRHMljp7sLD0UsuS1tHz2Ft4pbmHsnky6jmGkhgfMGdabg7gYLbMiNz+/rT+CYW3eRGRgGLAXEO2fNqw6TIPuqPh9wpnu3futopjqdvLasPxNTxtScO56LwbCI+HhlkZ2jqsBUMHcEFWHxrPdouztuzhr4YBbZKO1xFGdgjqWLD7xUAmCdYERyocF/iILNtbd1MyLoGWA2pJJKkwxkk7jetBieP4TG4Z7XeqxuCAhlWJBzCAYk+HYE1vjLHOFXujNl6TqME7nHZ+N0Y0fw/RiEW4RcFsO+YJlUwM2sggDXfy86XhPZWDeVWFxWhGJBtQwhyB7ZMSsyBBMawY1VrHJcOJbLBtpDnXTxLcvnXkwuE+mlV+y17+Qyt/vEvXluTvn71nJPuYfCil6Fce4hY1K3LtX3sx/G+B/Y4uXLV4oDo6XgygnQSCgKz5iPOgOM41YbdLsjrcX/8Aivb0wqXrb2rihldSIPMH2gfUV4f2o4CcO1xWAi22UN+IHVG/9JHvmmQy6kotcmTJiUXqT4ObjqIoAF9V5Dv4HwCbVImIFwZl0Bk6bgxG/PY1krjk71puAkC0ub+rTynmKPLCKjwBiyTUtmERibaKCQeklufwrqr466jIACAc3TfT50tIUo+B1z8sYOFazm+VK3DP6qI0gpAyigOHQZn5UlvC5iRO1X2NQYf2mqFDDw0HmflUS8LExJ01oiKbz91Qsrrw0dTSjh4HWrYrqhCkeFLrqdaenDBtrVur/C8LmObkP2f0oZOlYUI6nQc4bbFm2CANBp6x+QoTi8XLEzqTV3it8gACs3LtdRApNy4fAsHWNzpy1HrsKzJOTo27R3Z3F7r3mWygLHcgchGZiegC86uYbs1ig+GKqhbK17KpAYAN4SWGUyYgQ3KtPw/ha2rfdqAblwFc2hk3CA7EjcmASRoAsDRgaJ4Vx9oukaKDbsJ/gQZ3PwVvjW2PTruwl/kZQioQSr49zyu013D3GBDIwJBDAidefWnYrGs8T8BXpOMxdl7eJ761mFkAu0KZZxmyj+oaDXqKFYj+HyXEFyzcZMwDBXE+0AQOo0PU0mfTv/judXB/kcW0s0NL889r+a2YF4YjW7FplZB3124sM1lSSgRbc96PFbzM0qoMzB1y03vlGNv3AAEttdbQQAobLoOXhYmPLrRMcFxdtLdkJhrgtszISbkgs05jDBT4iIkH5mnYfggsXl7xs/f51uxGUBleAJ1hmYwT0HWjnC4RSXHJj9uo5MstSevZV4/jYGcN7YHC4m6XQPavhTet6TLINVJO+UqCJg84MEXrfF7Nu+t61ez4fEfy7jGQUu2x4DcBHhYrM9SWYaRXnnaR3XE37bEwt65/3mPlFQDGMlpsryrQGHWDmUnnoQCPXzo7enS/0Aljxy9cFW2/xPceGcZVsrI06xMH8xQj+InCxcCXCmdWIVo9Syn/ALx8KD9hePADK0EETr51ssVZ7+w9obMrBT0MyuvkYPxoccqOdkhex5Q/B7DHS2AAI3Op671OnD0Gwj3mn4Y+ETvrPrUwopScnyZ4xSKx4cnT5muq1XUIRDmrs1AGfFdVj3fpU+Ie/C5SJjxetG4V3QGr4BdjUOHbxtQzCG/rnYEQY9eVV8mIB0cDrrv8qigr5RNXwNLnpufxe6g9w3yBDCY19etLhxe1zEbGPy5VWnbku9+A0Hpc9Zo2sT/835n9KlxXfMFhypA1jn51NKvkmp+DQpqQBuTArZcKwgVQOX186884Aty2zXLz5lAhR1c/oAfiK2C8YPdBQPE3yFJybOjVii6st8QxAZ8oGgETVTBqLT3Lz6M4yDqtsfdHQvJLRrBy7zHJdyLmb3eZ8vT99KHYpmZvESpHlOXnt1jr1mrg1D1yCknP0RVmrw2Jy2mvvALLAJ0CJz9GO0DYHqTFrh6lCxfe2rPc/wDq3yIX1FtIjq5FYjGtdJt5GVVU5tZnNuW8QILTEToI2O1XcPxC/ZRUDd4HMsC+pYxLZ1w8hcuUAMRlLGZMQ38TitKxb6XLTdBBrDPhrNtgQ+LxDXbkgyEzSZ6QqqffWsOJhS0aDYdSdBH0HmfKsrjO2ZNslLItwCSbtyACoAOZVQhlBgTnEmBpNVcDxe+xtIzl1chrmZFBVOtt7eX7p2dBEiDJFMhkxp0nYzP7TKrcaSbf1/0kl+hqcKuhdjA5keQOYjyUZgOrGelY3FceD8RZCsqipbYDk4PeaeaOVWf+FWn7Q8ZGGwty5lnKqZVgwGLL3amNl0kzygbmvGreKuI5cElySWLc2mST5zr7zRZntSEYVT1M3fa7sAcRe+0WnUFwuZHnxFVCkhhsSANxuDrXn/GOzeJw4PeWWCj74GZT0llkD31qeEduSrDM+XkQ4LD/AKf0FbHDdpkYSQPVW/U6HyNIuuTXqdUmeTcC4llgTqp01+FewdkuLi6i67R8aVLNi7rlQnzUfmKkwfDrQYaC23IppPkYAn0IoHzaF3tTMf2mtraxd5dB4swGn3wH+pNDu+G8j4ijn8Tuzy3Gs35MwbTHrEuh59XHwrEng65cskiZ9KZUa5MkrsMjFL+IfEV1AhwFerfGuoqh5+wHq8E54tb/ABCn3OIII8Q119aYeEWv/l/X9albh9toBQQNqH0fEv1ENviSMYBHzpv+17fX5GrtjhttNQgpjcJs/gHzq/RfcnqI24qigEnfbQ02zxZGMA6+hqZ8HbIAyLA2FR/YkTUKAfKq9NF+oibjdvr8jStxRAAeu0D8q77EhMlF+FajsV2bGJv7KEsqbkkCA8EWtD/XDeiNRJRbpIG5JWwVwlTcOYjRSQB9dOtHWVFh9fMD7x6+X+hqrwHCG3aCOsOpZWU6FWBgqeciiOEwAuXkT7pdA3oWVT9Y99ZG6ludFe7sEsFiFssGuoXutbV0tiItqxYLmJ2MKDEHRqstZwuLf72GxDnZoK3GgDYHK5gDYo586Fm/nvd82xLFv8LEH/pge6ak46tuSF1TofzH72rNLI5XJ8GuPSqNJNqXko8S4RdsPD6E+yQZR4GoVoGsSchAI321qC3YlSrIGE6qdRziI2MayDI5UX4Z2jUr3GL/AJllo8bkkpGoztuQNw85kiZI1UomETDzbujvEuA9zc0mRrleBGcDWRowEiIIEhji3cWFLPOP5eVb/uBb2Dw1wIotbiTN682UoSB4WeM2kzr9RRHDWbVpyFREJPiygAu67k/iyyfh5mgt28ysDbjOxyg7hSfvRz2BipcBazXPs+cqrIWuN954IIQsQd5ZiOYG2ldPFkThZzc2JxnpXBS7d8atXslhbgZh3lxwhU7rlifZLAF2AnYb15/icdrAOaABnIIzAbSsxI2nfSvbW4fZupkuKjqCVKuM0FdwS0mR1kHUGYNee9s+xC24vYYBLY0uozaW2/EGY6qZHxU/e0jlqYyCUVRkkxin2hHmNv1FbXg3BM1hbl28iB/Eg3YKJ1kkbxOXXbz0zC4RbSsQFu3AqkZhKAMJVgPvyJgnSQBGootcvNc7k2rnfB3S2xByoLiiX8LbB0M6feTSZio4NlOcFIM2wy/7nEJcAHsk5Wj/AAsdfcTVzCdpmA8e8keIcx7Q15iRI5SKBcRw17CsudQZAuWyV0ZJ8LQZE9RG9HuF8QOLsNnQLMKzKEbWQQSjHQ6DUeYHSs9U6ZteF6VPs+4S4/xFbuHtpcXLnJAaCQjQuViwPgjNPmJEETHnuKe9butbZAY1V0Mo6/ddW2KnkfcdQa9G79AIQ2Jz4gG2wNlmQIFW2xQZGkR4SNoPI5QvF+HhrSXFtBDGYLacMgtGIyjMTIaZyyNZ0mK0JUvJmz4U4XHZr7/yYQ8Tuje39aWjDL6V1XqXg5ml+QRe4jeBIFrYnkf1qdcTe7vMLfinby9Jq5avDMamZuYqta8F6X5BVnGYgsJt6c9P707FYm/mIVARy0Hz1oiMSDyilW5U1rwSn5KFpr5tsSgDTpt9Jqs/2kwCgifL9aNjEUy5eBqKXwJXxBV+1iA3hUEe7869Z/hM/wD/AI3D2yji7DuSsXSRKAayMqlRl2lp1zNHnRv1uf4c4lrdnFXSxCLkUCdAxBLMB+KO7X/NHSGYpbpUDKJp+0XCrF4FvEtxAPHbjMANsyxDqPiOorP2uDPYi8biXFSHXKCCchDabjZdiZ1qxwqxiL13vbZAA2LE6nmPPz5euwNY2x/KZLitaW6AGZBmUGRPLwHSASI135Uc8UclutxkMjhSvYwuKHdu9vcKzKPNZ8J9GQqfQ0LvYojwEz+Ak7jof6h8xB6xqO1XAisXLXitgBVI18P3UY/iX2VP3lyj2k8WJxlzMCD+yPoRXCnjljm4y4PSYMsc0FKL3XI/7RHOtL2b4mLqHCXSQrD+Uw3Rl8WVfNYzp/hZdoFYR8SQYOv9Q/MDb1GnpRPhTkuhQiQysGnRSrBgSegj4TRRi4MHqFHLBp7Nbmu4Bw1mxBFxf90zd9rAGXNmCno0EjnDTWD4/bxNvFNcksbd1ipUewVcwMo2iAPdFekxh3JvF79tyS0WyQAtuFDsMhEsFA1J5aA601+whvL3lm8kv4ypVlQZvEArAsQNQDMwZ32HVx4XHGkvmcSfUt5Nb8UYng3b9vtbNdUJbvhUuBJ0YAItwZiTMQp128wDRvjvH7Vyxcm4rLew19Si+0Gs5+7Z0HsSTqDEZRyBgV2q7Hth2/noFB0F5CcpJ5ZiB4vJgD0ka1mr961bdizMxZCpVQPEXTKzBiYXrsdarTT3HLJHInRVwRFy3aJzTZdUbJOY23MoRG+V509KPcN4imHLWsTluWYIFq2BnD5g63Bd17vKw03OVoK61mTxbKCtpe6U75JzMP6nPiPoIHlVQXyKbJvsJxY4L3ze9ou093GPnussAEIijwqpjRR7hqZJgdAAP4Vxm5h2YoFhgAQw00MjmPP41mbOIdjGbKOZGkCp8FYLsIBckwo1JJ9PjWV43dtnfXV45QWOMKX0Rp8Nxkm6rsS/jVyog6IdAC4YaDQb++rVzjofEZF7yzbRy1sSzMSGLKzkNB1zexGp33NH+GcMTC2ArvYYBkcm0C5v2bxyG2+UgkKdBBOoG3hmr2gS1Yw5SL2dLtwC5fREJVTblvZ7xt8okgQDpOzVBpVZny59W8I09+ONlz/ezMrd4MHGrHcnTQCTOUDoOVLTRxhOTfI/pS0XrPO2ilZQttdafNx+lS3LGkd6QeuYGPpQjD3crSwEeYopYxCOYAG07DpUTbG5sSg6R32OP/OL+8LTjaWZLf8A5NPpQ8Y+2HuGPCwgac4q5hOIW0tJIkgawBRNSEWhRkEifi5+VRNatn/zWXyBkfOnXuJIwIC6kGNI99DCjUFyizXgwxyJtoPWrFkgeIHlqzAn1Ao7wjj9u0gwxDBA7XGyCZJCgSS0kQP+qsxw3iQtWyGE6zpG1bLgXYa7fti+HVO98ahgScp9kmBp6TQtzq0aOnhhU5QzOl9z0PsrxOzfRu6Dnu8oJZQsTMZYYiNDtWgSSIz+UFZms92X4cMLZFolWeWZyubViep6KFHuNaG3dEaj51sxXpWrkw9T7NZJey93sRfYbY0FtGJ6osRz3G1AuL/w8w2IaZa2/MpBHvB3+NadZPl+/mamW2BRSxxmqkhUMkoO4ujz+x/B6wDLYi6w6BUX560ST+H9i1JtgsOQJ1Hv+97zWuOn6U02+vwqo4cceEFPPkn70mY58ElksEEswhgSSqrI0PWSNttOfKG3iXzSG8XWY/Y8q2eIthgBkVo2zAED0mh1/s8rbSpP4QAB7j/arafYFSXcp3uJhbcYjIbbAhi8AMDpBVvCw8q87472C4diCzYTEdxcOoRlbuZ6BiCU5ahiB+GNpuMkA3LqL338x070lsoKsVygMZgQB4fDMwTQGzxVw0NzPIAfTX61lnmXDNMMLfqRisdw97NxrdxSjoYZTuD+4M7EEGq2WvTO0vA/tVlGQTeUQktqyc7ck8t16ajY6ed3LJUlSCCDBBEEEaEEHY0CknwboxtbkdpJ06/sVvuzPYe7kzXLTA3SBZcW8xS4CpXMHKZA4Oj6jUHrQrsZwhbj944BS1DXAXFuEzBSQxB115AneNa9L7tT4c2FuOo0bv70ubdsXcLcJYgM2VWVvhKjQGqe4xwapfXv/P8Ab+YOti9hc/8AKvWLLvbBNqygZFZT3hLEkqZUk6kBramddcxxe8t29ecHOjtpm3IkEGOWnLloK0PatkS33SoAWJJIxDXQUYrdXTQRLsBOuhOs5qxeLcqVVdydfQCB9aXK3JQXzNccax9NPqJbbOK/WlfL/tl02hyMDkAYAHurqE3mxGdsolJMaDrXUzQ/J5nUvBJd4IsHn6mad/s5UiABI/KKkGJuEMMqDQx4ifdUV27dMeFfiaBfMZJt8g8cPTvLq5RCrMdDG9FODWEaxbzKCRMSPOhwW53lwwNV35e7WrXCi4tKIXnufP1om9gFHfgt4rh1udEAPOBVJeHplPh1nqelWb2YmWKAgQAJqvbtvr4lihDTceC/huGKzBFScxVevtEDn617ZhMCFReSqAFWYAVdF230Ary3sMmbHWQYOpIHVltuQfdE+6vYLzhVBPu9egp+NbNgOyILHQD5n99BNTYa1OrfD97elUOHcUW6SPEHA9kjbUggkSoiOuvItvRS3vTl5KkmnTLC0ly7H7/c+lRXL8aDUnYDn++tSWbUanU/T0/XnRgMqYkMiM7nQSTH3VHKeem58tPMTwntKHLAI1xvuqg0CjqxgKJ585FBP4r9qXsLZsWioe6c7zrFtSQBHVn1/wDtmqvYHtY5uOjWJTKGN1CfCQSApU7kySADOh6UmU6kMik18Te2XvPuFtDp7R+R/SpMTa8DB7hVSpBZfBAjVgw1UgazOldg8dbvILlt1dTMMpkSNx5EcwdRzAoH27xpWwiLB71iGkSCijVT6kr8DRt0rBSt0AeH8O7iwtvN3gg5swGuYlm06STQXjfDlsNaxNpIFtxnUdDpmA5bke8U7hV64kJmzKNFncL0J+9A0n0o9fINsgiQRBB5jmDXIlcXTOrF7Wig6IwDATzVhz5g1gO21hXxjEb5LeYQdWy/XLl3reYWwFGUbbieXvrNcJwyPjbmIuvaFtb5tkXFLk5w4VhbGjKMogtpJ2MUWJWzRjpW+a4QZ7L4FMKom5hxctMly4yWzeL2L4tq4znwwMwHh08zJk82PVFhsTZdbeUFbmHjw4fEwABGvheAOR2jVqYuOyWshxlwNbt4mwxWwB/u8uQwNoBX4/dkkhe13HWdmsi81xFe5mlAknvJCwBJAyg6wCeWgrVKairf9+4zD08s2RQ88uu3neH6896M5j8XnYuQq6ABVAUAAAKABtoB/fes1jEfVy3n6dKJY7EMTAAgeca1UuKxEELGk61u6PFGGN5Je8/2Ob/m+teTKunxe5Db5vu/04+pd4ZjO9SefP18q6mW1A2gDyrqxNSvZGRNJckfd+X1qQWj0+tS5V/EakCDqaRqY5wRQOG8R05VNhsPCgRUhVZ3NSJljc1eplaERPa12qJbeh051czDzpe9U1WphaEaT+GeBzY4PGlq27H1YC2B5e2T/lrf8ezkrbQNLhmd1zApaQLKow9hnZlWfaguRGUQE/hbaUWL9yDLOFMiBCrIymNfbYHXSBtWoxmFZwJLRvCFQNJicwOb1jlW3E6imZppOVAnBXHUnusMEWd8rbZUUBBI0i2ummse8yuJJAUDxkAka6dZPID58qoYIXSXXvC6TAZlSVHTMkBz5QI5milpAghfedyT1J50UXaJNU6uyaxaCakyx3P5DoPKmXMVqAKY086EcZvw2QaHLqekzH61cnSsqKtnl3aW8+Ox7MgzZmyWxP3EkKfIQC5/xGtZh8B9kwjqplgrtIEZrmUxA30gADyoB2QIF5j0tH/uSrvEeIM4Y7LJjXyB299c+eRvk3YsS5MtwPit/Ctnw9woTEg+JHjbvF5+ohhyIrWD+JFnF2+6xKnC37bTrLW20IOVgCygg8weWprN2rUsTVfiXDkushmMszESRyE9Jn41MWZ7xYWXHBNSNngHVvEpDDqpBHxGn+tXs9DOzuCFvDqAN5b4mfpFEG9n3/Ks83bsbSWyEt845flQW7wnEcPstdw9xms3QO+RlUsmsi4rR9089ImTO4MXboRfWB8SKv4zFE4W8yCSLN2BE65G0ynf0p+DJ7N/uheSDlVc9gV2k7YG2hNvE3na6SU8C2wA5tgMfvf+U8QPvcueNxd069Tuf78zVPCXSwy3AdSTrMxC5T7ogVZYD/SnRh7SbbWy4OjnzLo+nUMTWqS3aq18q+36sqG3Sdz5VZyjzpQg861zzTSPNLFFkAsHoa6rptDrSVj9vI0eyiVFtjyqYAU8j0+VOUGkWaGiuwE8q5IqeDS5G8/jUtFURU1fKiXD+G3Lp0mOp2/vWm4fwRLUGMzfiP5dKFzQyMWbrs3wtrWEsW2VcyW1DZdfFqTB23J16zVjFWNCX0Qcpgf5m/vHrWDxONKwFJEmNDH0oFxjialspJfLuTr9a0filVULXStvk3eL7XYZDlF5GI0y22Vo8gEJiqyduEGyqo/raPlvXm2XxM2ULmMwNvTT9yadm8qn4iQLxRWx6gvbq1z7s/54/I1mu03aYXM3dRNzQ5TOVcoB101P61lQPIVwE/s1TzOSoixpcBfs3bIN5oiLYHxJP5VDxTFAgACNBHuEVc7OGFvei/8Au61UaCzMdQoEeprLLc04tkDgPDA/f70pvdH9xTyc2vKT+VdsKKOyFz3kbZLWS0OXL3DSqz3auYlv5a1QilvkcitxLFRkA9T8IFHeHYkqFGhka+vWKx2IxWe63QGB7ufxmjnDMTOUeVVbsklsZzjWAFu/cUQFDSo6BvEPrVE2h+5ox2hecS3+UfBVn5zVQJ1NdaGT0qzmyjUnRQNsdf38KUWh1+v6VcNkE+1S9wPxUrJksOESuPX9/Ckq0bY6/KurNY6iqSeg+P8AalE/sn9KXveu/un4TVhMPcI0Rj8B9TVaJeC3kgu5Vg9B8T+lW+F4E3XggQNW326baf61y4W4dO7PvgfOa0eCwgtrl35sep/ToKVLYZCpbontQugEAVDxDigtqetV+JcSW2N9ayOMxz3joDl8gaBW9kP2StlwcZLTEliT6KOp896gBI5H3/WmWsWFEBY9YE1bs4gESD++lO0OKtiHlUtkQi+en1pc56fOrQxA/YpTe8vkP1qrKori4fwfM0kt+H51N33l9P1puczsahVBPgDk96CI8I89if1oXduGGHUiiPBrhNwgrEo3PpB/Kq2EsZrwXlmqMZF0heKkILSIvspJ/wATmZPnAWqALMQuX2iB8TA+tX8c5Nx4iMxHuBgfQVe7JWScdh9AYuZoG/gVn/KriraQqT5Zt7/AhlUKuJeBEi2iz/luOrCgPHbPc2nPjVgBC3bZRiSQPBujwSJysSBy0rXtwbEEsRfuKz6kq6LB5KqCy8KB/UeZMkyc725uX7eESzfYXGe7IfKAStsSSY0JlkEhV2Ola8mKCi3QEMj2V3+/+jz/AAZ1Mzy3rTcKTVPf/as7ZEORMmAfdJA+ho/hbmW0zdEMep0HzIrA95GpP0gLHY6bjHXVmI9JMcqZ9s9YqRrA5fnTggrZGSoxtOyucUOhpVxPrU8U8ClyluMS2K4vjy95P6V1WxaHP9/GupdolAc4e9bOzIT5ss/SmFbhPibbqzVp+0XELborgOmQEsWAACxrsxnUUzsJhLGJxVt2uoUWGCs4GdgfCCrHXXcb6RFdl4oKNnNU25VS+gQ4b2bexhVxFwkyxFwGT3IkBSRPPUsSJEpyk1BxbiK2l3rdtauYfEOw8dm6gzS2zL4Q3i0Y5SEO2ZVQ6kMK847WcJs95/JDKfwZj3ag/hESCegIA6cq52XApNVsdTHmUVv89v2Znrxe8ZMgHbQmfSpFYr4RcIHQIdPjVpOFNl035jQ/OKT/AGS/T9+gitEcOKMe31Rjnmyzff6EDcPzGWcn1H96ksYIKZDfLf51ct4NwI5ekfUmpFwh5D5itOnp63a+oj85PZP6EaoOQFSg+nyp1vDMDVnJ6fEH8q5fUY4Qdwkmvmb8M5SVTVMqMpppFXQKclonYE89ATp10FZkPA3EOIvh0N5FzZIB0JEPK+KNhvrprQnh/bjxBu7UmZ0J090fnWvBIcrmhkmUOkEgSSInkP7UvEeBHF2FTvbFtlfMhe0wZpQju86ZmIBJM5eQ00rqdKseyyRMWac93Fg3U7jfXnudfWi3ZrilnCXzfxD5Eto5HMszAIFRd2aGbQdCTA1qmvZVsCosnMdyH/FtJUcgNo+u9Q8O7EXeIYkmP5VsBSzSEk+IzlIZjBHgUiebKIzY8cPza8Dckvy78lztL/EC/wARWzYw6tYt4hroiXNxxbgLJsqxVS2aVVWnLBMTD7XZz7NYSzdZs5IdWNh1tB2ADWzcL5xm/l+0gIyyBqa2H+wsPw4WzZtrdxV0ixYLwNSCSFVQFtWkGd2yCYBkktqK4TfxFxgtjEXHQtcCXnMoQGjE411PgMvNuxZ9nQsQQCa3yjqVMxRbTtHn3G+yWKGTEYctdY2rXeLbaXVsihsqqZdSROknfSNaC272Kut3M3A5kAPmUgqMxMHYgAnadPOvoa9wuzbtk3MqqFOZ2IBIUElmYAS8AkkCdNNq8d47/EcG6psWrRFqVs3bytfuheua6zKs6mIMTvR456eUi5b92WkSANcxgSdpI3MRpNS0I4T2jbEvldUDAfcREnaJCALO/KtAmCuMNEuR5I31iK5souLo2xkpKynkpcv71qweHv8AeAHTOyKf+phFL9jjd7f/AKg3/ZmoGmMTRWnyPumuqz9nTndX/KHP/tFdQUXaB3aTBvesm1bBYsRmAYAwDOmYxqQK7BdkrmHFrEXrpwRQEW3zKwU5GULGZFDQXb2yWzHSQZjw1xziJVyEvZXDpkByopJAe54LQAgtcaYVZgnSt7qMIWZSRnTU9+xILoo/m4hReuA57kZUVNTlj72/DHTExZncjzrA28fcxYexi++S5czPcDEWpAzfzrXsrIEQAQ2wJ1g2SSSxOrGTPMnU1eN5bQvFQBJbNEZoFtjl01VdzBYjzJ0AY8WU7K3xX9azdS3Kh+BUmXCvnSqf3pVT7e3JG+K0q4x/wfEisuk02XfjTvdVW3duN7KE+kH6VK9q8N0y/wCJkH1M0agynJIlJP7/ANaTMfKqTYhxuPgZ+i1GOIgbhj6Mq/MqatQYOpILWrLsYUEnyE7egqzguE3D3jX7dxLSAsSVYmEGckKAeQ/CdvM147f41d713z3FJYzldl+YI5QPdUq8bbcNdnmcxMzEgyTO1bceFR3bMeTM5bJHu/C72FxNpnwyrdyiLlsDJcOkg5TqDzVhvEa6gXOC4LDOcy3bhKz4G0ZeUEEaxG5mvHuw+MNvFi4bHfSjAorKhmAVYbDQqPnXpVvtRfLZk4dbDn7z4gT78tkzTrQCTHdrMMWxJ8a5QqZQ9xQfZB9mZ1MnbWa7gnA+JGyqLiBh0lmixaQsSxLEtcumWbXcADQdKAccx197rXLhRL3hICqWRcoGT2vbiBvv05VhuL9pMddLLfxV3qQ1xgp/wgHIfhSMbWqTGztRSPWeI8ExS/8AxmN0+89y1PnCgkAe8Vj+O4i1gyLr37mMxSsGtW3ui4tthqLj27ZyjLoQpMkgaASa84kGNiTvIJPuAGtGOH9nXue2zIvLNp8LYB+cU55Et2JUW+CvxTjOLxFzvb1y67jZmJGX/DsEH+ECqF55iYLayR5xoT9476+e5rRf+D0BnvWjyQfU/pRTAdn7FshgCTyLDMR6SQAfdSHniNWGRH2T4W9gF2DK7iIBKkLodY5nTToKPtJ1IJ/xNNRIvr6QJ+dSZf6T+/dSHJvdmiMdKpDQvoB6/wBqdm9PiaYQfwnXbf6CnBW/D8j8d6AI6V8v+qupQrc1A9QK6qLBfZrGWrWLsE3QlvvULi6oNvU6tv4D/UDE6kGvW+PcdwFu2r4h7TKxKgjLe9oS0KuY6gCTEbTWKwrW86hcPZQTr4S7Ef4nJ+lWeK9j8JcgiyqGdcgCz7lgVtx5Uk+5lyY22O4p/EDhKLKLnaPDlw+3SGYKBWN4XjMPizccC5aCkDKoBmZJIggL6SaJ4zsHhtwp97Maiw/BLdoZUEDoD+tKy54vahmLDJdxDh7IMLbdvNrsfJF/OnfYAToir72/OalaxGzN8aVbU/easvtGzToSIxw7rr7yfzp68PQch8D+tTGww+9HuH5UgDfi/wCkVWp+SaUcuAToPh/rSHCqD7I+X6VJ4hHiHwpGV+qk7/vSpbLpFIcJsk/7sfAflVm1wa3+ED4iubvAeU1Jad+g/fpRKymkWsDw5LZkAbefv3onhbgnWPrQsXmjYUz7UVOopsW0A4pj+OWla5JVToBqByoUeHBjGVY8gPpUuO4jmO3z/tVaxxTxRHzNLlbkFFKi5Z4Ag+6PcFH0FPfhgU6c/IfpTl4nI9n5/wBqW5jzI8PzqOJEWE4dpTfshXqI2jT/AF94qVcfpqPmaS7iQQZUfE1aiVbKzYs7MfifqCa77QNNfofTkaFXcSsnwbHqaWxjRyQH1J/ShotpBX7UBAM/vyjSubFDoap28cp1Nsees/UVOmPQ7IBP76VAR64g8gfjXU0Ytfwa+UfpXVWx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www.sports.ru/images/object_24.1240427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3744416" cy="5904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3960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Нарушения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417638" y="22756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531" y="188640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24 секунды — команда владела мячом более 24 секунд и не произвела точного броска по кольцу. Команда получает право на новое 24 секундное владение, если мяч, брошенный по кольцу коснулся дужки кольца. В случае получения фола или нарушения (за исключением выхода мяча за пределы площадки) защищающейся командой или другой остановки игры, нападающая команда получает право на:</a:t>
            </a:r>
          </a:p>
          <a:p>
            <a:r>
              <a:rPr lang="ru-RU" dirty="0"/>
              <a:t>новое 24-секундное владение, если вбрасывание произойдет в зоне защиты владеющей мячом команды;</a:t>
            </a:r>
          </a:p>
          <a:p>
            <a:r>
              <a:rPr lang="ru-RU" dirty="0"/>
              <a:t>продолжение отсчета времени с того же момента, если осталось 14 и более секунд владения;</a:t>
            </a:r>
          </a:p>
          <a:p>
            <a:r>
              <a:rPr lang="ru-RU" dirty="0"/>
              <a:t>новое 14-секундное владение, если осталось 13 и менее секунд владения.</a:t>
            </a:r>
          </a:p>
          <a:p>
            <a:r>
              <a:rPr lang="ru-RU" dirty="0"/>
              <a:t>нарушения возвращения мяча в зону защиты (зона) — команда, владеющая мячом в зоне нападения перевела его в зону защиты.</a:t>
            </a:r>
          </a:p>
        </p:txBody>
      </p:sp>
      <p:pic>
        <p:nvPicPr>
          <p:cNvPr id="1026" name="Picture 2" descr="C:\Documents and Settings\Admin\Мои документы\картинки по баскетболу\штрафной брос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3843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4536504" cy="67687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Фол — это несоблюдение правил, вызванное персональным контактом или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Фэйр плэй"/>
              </a:rPr>
              <a:t>неспортивным поведением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Виды фолов: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персональный;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неспортивный;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дисквалифицирующий.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Игрок, получивший 5 фолов в матче, должен покинуть игровую площадку и не может принимать участие в матче (но при этом ему разрешается остаться на скамейке запасных). Игрок, получивший дисквалифицирующий фол должен покинуть место проведения матча (игроку не разрешается остаться на скамейке запасных).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upload.wikimedia.org/wikipedia/commons/thumb/f/fe/Basketball_foul.jpg/220px-Basketball_fo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888432" cy="5616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9" y="0"/>
            <a:ext cx="35428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Фолы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544616" cy="1570186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Спортивная этика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2420888"/>
            <a:ext cx="6408712" cy="2592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Проиграл ли ты или выиграл – всё равно по окончании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встречи пожми сопернику руку;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Уважай судью, никогда не оспаривай его решений;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Неукоснительно соблюдай правила игры.                  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картинки по баскетболу\imgpreview_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304256" cy="1910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738</Words>
  <Application>Microsoft Office PowerPoint</Application>
  <PresentationFormat>Экран (4:3)</PresentationFormat>
  <Paragraphs>121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Schoolbook</vt:lpstr>
      <vt:lpstr>Comic Sans MS</vt:lpstr>
      <vt:lpstr>Times New Roman</vt:lpstr>
      <vt:lpstr>Wingdings</vt:lpstr>
      <vt:lpstr>Wingdings 2</vt:lpstr>
      <vt:lpstr>Эркер</vt:lpstr>
      <vt:lpstr>                   </vt:lpstr>
      <vt:lpstr>Презентация PowerPoint</vt:lpstr>
      <vt:lpstr>Презентация PowerPoint</vt:lpstr>
      <vt:lpstr>    Правила игры в баскетбол                      основные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Спортивная этика  </vt:lpstr>
      <vt:lpstr>Судейство в баскетболе.</vt:lpstr>
      <vt:lpstr>Судьи в баскетболе</vt:lpstr>
      <vt:lpstr>Старший судья</vt:lpstr>
      <vt:lpstr>Судья определяет:</vt:lpstr>
      <vt:lpstr>Судейство в баскетболе</vt:lpstr>
      <vt:lpstr>Судейские жесты</vt:lpstr>
      <vt:lpstr>Нарушения правил</vt:lpstr>
      <vt:lpstr>Фолы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р нф</dc:creator>
  <cp:lastModifiedBy>пользователь</cp:lastModifiedBy>
  <cp:revision>243</cp:revision>
  <dcterms:created xsi:type="dcterms:W3CDTF">2012-03-14T11:56:18Z</dcterms:created>
  <dcterms:modified xsi:type="dcterms:W3CDTF">2020-11-26T10:17:36Z</dcterms:modified>
</cp:coreProperties>
</file>