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8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103069-80A4-4C48-B5C4-A8618A6F9C3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AE4E63-2CAC-4ACB-9624-80FF8F9636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71612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2020-2021 оқу жылы</a:t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1 тоқсан</a:t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тәрбие жұмысына сараптама</a:t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по воспитательной работе за 1 четверть</a:t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2020-2021 учебный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58200" cy="571504"/>
          </a:xfrm>
        </p:spPr>
        <p:txBody>
          <a:bodyPr/>
          <a:lstStyle/>
          <a:p>
            <a:pPr algn="ctr"/>
            <a:r>
              <a:rPr lang="ru-RU" dirty="0" smtClean="0"/>
              <a:t>КГУ «Приреченская СШ»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Военно-спортивная игра «</a:t>
            </a:r>
            <a:r>
              <a:rPr lang="ru-RU" sz="2400" dirty="0" err="1" smtClean="0"/>
              <a:t>Жас</a:t>
            </a:r>
            <a:r>
              <a:rPr lang="ru-RU" sz="2400" dirty="0" smtClean="0"/>
              <a:t> Батыр»</a:t>
            </a:r>
            <a:endParaRPr lang="ru-RU" sz="2400" dirty="0"/>
          </a:p>
        </p:txBody>
      </p:sp>
      <p:pic>
        <p:nvPicPr>
          <p:cNvPr id="1026" name="Picture 2" descr="C:\Users\Айгуль\Desktop\20201110_152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7270"/>
            <a:ext cx="4509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0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dirty="0" smtClean="0"/>
              <a:t>Акция “дорога в школу”</a:t>
            </a:r>
            <a:endParaRPr lang="ru-RU" sz="2400" dirty="0"/>
          </a:p>
        </p:txBody>
      </p:sp>
      <p:pic>
        <p:nvPicPr>
          <p:cNvPr id="4" name="Рисунок 3" descr="C:\Users\73B5~1\AppData\Local\Temp\Rar$DI00.212\20200903_113445.jpg"/>
          <p:cNvPicPr/>
          <p:nvPr/>
        </p:nvPicPr>
        <p:blipFill>
          <a:blip r:embed="rId2" cstate="print"/>
          <a:srcRect l="18775" r="13291" b="24665"/>
          <a:stretch>
            <a:fillRect/>
          </a:stretch>
        </p:blipFill>
        <p:spPr bwMode="auto">
          <a:xfrm>
            <a:off x="428596" y="114298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0.093\20200904_114650.jpg"/>
          <p:cNvPicPr/>
          <p:nvPr/>
        </p:nvPicPr>
        <p:blipFill>
          <a:blip r:embed="rId3" cstate="print"/>
          <a:srcRect t="24857" r="2542" b="14149"/>
          <a:stretch>
            <a:fillRect/>
          </a:stretch>
        </p:blipFill>
        <p:spPr bwMode="auto">
          <a:xfrm>
            <a:off x="1571604" y="3786190"/>
            <a:ext cx="5857916" cy="26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1.748\IMG-20200904-WA0025.jpg"/>
          <p:cNvPicPr/>
          <p:nvPr/>
        </p:nvPicPr>
        <p:blipFill>
          <a:blip r:embed="rId4"/>
          <a:srcRect t="18425" r="2413" b="19392"/>
          <a:stretch>
            <a:fillRect/>
          </a:stretch>
        </p:blipFill>
        <p:spPr bwMode="auto">
          <a:xfrm>
            <a:off x="3500430" y="1142984"/>
            <a:ext cx="51435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Неделя правовых знаний  </a:t>
            </a:r>
            <a:br>
              <a:rPr lang="ru-RU" sz="2400" b="1" dirty="0" smtClean="0"/>
            </a:br>
            <a:r>
              <a:rPr lang="ru-RU" sz="2400" b="1" dirty="0" smtClean="0"/>
              <a:t>«Детям о праве» под девизом </a:t>
            </a:r>
            <a:br>
              <a:rPr lang="ru-RU" sz="2400" b="1" dirty="0" smtClean="0"/>
            </a:br>
            <a:r>
              <a:rPr lang="ru-RU" sz="2400" b="1" dirty="0" smtClean="0"/>
              <a:t>«Вместе – за информационную безопасность» </a:t>
            </a:r>
            <a:endParaRPr lang="ru-RU" sz="2400" dirty="0"/>
          </a:p>
        </p:txBody>
      </p:sp>
      <p:pic>
        <p:nvPicPr>
          <p:cNvPr id="3" name="Рисунок 2" descr="C:\Users\73B5~1\AppData\Local\Temp\Rar$DI06.372\16021286266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23574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73B5~1\AppData\Local\Temp\Rar$DI00.053\16020389887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1.891\IMG-20201009-WA0034.jpg"/>
          <p:cNvPicPr/>
          <p:nvPr/>
        </p:nvPicPr>
        <p:blipFill>
          <a:blip r:embed="rId4"/>
          <a:srcRect t="18045" b="19298"/>
          <a:stretch>
            <a:fillRect/>
          </a:stretch>
        </p:blipFill>
        <p:spPr bwMode="auto">
          <a:xfrm>
            <a:off x="1071538" y="4429132"/>
            <a:ext cx="6360158" cy="216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акция «Безопасная школьная среда»</a:t>
            </a:r>
            <a:endParaRPr lang="ru-RU" sz="2400" dirty="0"/>
          </a:p>
        </p:txBody>
      </p:sp>
      <p:pic>
        <p:nvPicPr>
          <p:cNvPr id="4" name="Рисунок 3" descr="C:\Users\73B5~1\AppData\Local\Temp\Rar$DI02.972\16010243921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5.852\16010244236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18.204\Screenshot_20200924-154954.jpg"/>
          <p:cNvPicPr/>
          <p:nvPr/>
        </p:nvPicPr>
        <p:blipFill>
          <a:blip r:embed="rId4" cstate="print"/>
          <a:srcRect t="15054" b="29390"/>
          <a:stretch>
            <a:fillRect/>
          </a:stretch>
        </p:blipFill>
        <p:spPr bwMode="auto">
          <a:xfrm>
            <a:off x="4500562" y="4071942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29.076\Screenshot_20200924-154939.jpg"/>
          <p:cNvPicPr/>
          <p:nvPr/>
        </p:nvPicPr>
        <p:blipFill>
          <a:blip r:embed="rId5" cstate="print"/>
          <a:srcRect t="17544" b="24912"/>
          <a:stretch>
            <a:fillRect/>
          </a:stretch>
        </p:blipFill>
        <p:spPr bwMode="auto">
          <a:xfrm>
            <a:off x="1000100" y="4071942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Неделя языков РК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73B5~1\AppData\Local\Temp\Rar$DI00.132\1599696941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3.588\IMG_20200915_174445_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257176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3.828\IMG-20200908-WA0059.jpg"/>
          <p:cNvPicPr/>
          <p:nvPr/>
        </p:nvPicPr>
        <p:blipFill>
          <a:blip r:embed="rId4"/>
          <a:srcRect l="17333" r="13333"/>
          <a:stretch>
            <a:fillRect/>
          </a:stretch>
        </p:blipFill>
        <p:spPr bwMode="auto">
          <a:xfrm>
            <a:off x="2571736" y="3929066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День пожилых</a:t>
            </a:r>
            <a:endParaRPr lang="ru-RU" sz="2400" dirty="0"/>
          </a:p>
        </p:txBody>
      </p:sp>
      <p:pic>
        <p:nvPicPr>
          <p:cNvPr id="4" name="Рисунок 3" descr="C:\Users\73B5~1\AppData\Local\Temp\Rar$DI04.167\Screenshot_20201013-171740.jpg"/>
          <p:cNvPicPr/>
          <p:nvPr/>
        </p:nvPicPr>
        <p:blipFill>
          <a:blip r:embed="rId2" cstate="print"/>
          <a:srcRect t="19340" b="11038"/>
          <a:stretch>
            <a:fillRect/>
          </a:stretch>
        </p:blipFill>
        <p:spPr bwMode="auto">
          <a:xfrm>
            <a:off x="500034" y="1357298"/>
            <a:ext cx="1191646" cy="129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7.255\Screenshot_20201013-171703.jpg"/>
          <p:cNvPicPr/>
          <p:nvPr/>
        </p:nvPicPr>
        <p:blipFill>
          <a:blip r:embed="rId3" cstate="print"/>
          <a:srcRect t="15789" b="28947"/>
          <a:stretch>
            <a:fillRect/>
          </a:stretch>
        </p:blipFill>
        <p:spPr bwMode="auto">
          <a:xfrm>
            <a:off x="1928794" y="1357298"/>
            <a:ext cx="135354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73B5~1\AppData\Local\Temp\Rar$DI11.598\Screenshot_20201013-171647.jpg"/>
          <p:cNvPicPr>
            <a:picLocks noGrp="1"/>
          </p:cNvPicPr>
          <p:nvPr>
            <p:ph idx="1"/>
          </p:nvPr>
        </p:nvPicPr>
        <p:blipFill>
          <a:blip r:embed="rId4" cstate="print"/>
          <a:srcRect t="15732" b="29204"/>
          <a:stretch>
            <a:fillRect/>
          </a:stretch>
        </p:blipFill>
        <p:spPr bwMode="auto">
          <a:xfrm>
            <a:off x="3592221" y="1364760"/>
            <a:ext cx="1183936" cy="12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16.927\Screenshot_20201013-171712.jpg"/>
          <p:cNvPicPr/>
          <p:nvPr/>
        </p:nvPicPr>
        <p:blipFill>
          <a:blip r:embed="rId5" cstate="print"/>
          <a:srcRect t="24648" b="22535"/>
          <a:stretch>
            <a:fillRect/>
          </a:stretch>
        </p:blipFill>
        <p:spPr bwMode="auto">
          <a:xfrm>
            <a:off x="5180326" y="1364760"/>
            <a:ext cx="12638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29.566\Screenshot_20201013-171651.jpg"/>
          <p:cNvPicPr/>
          <p:nvPr/>
        </p:nvPicPr>
        <p:blipFill>
          <a:blip r:embed="rId6" cstate="print"/>
          <a:srcRect t="14136" b="29319"/>
          <a:stretch>
            <a:fillRect/>
          </a:stretch>
        </p:blipFill>
        <p:spPr bwMode="auto">
          <a:xfrm>
            <a:off x="6840197" y="1357298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13.510\Screenshot_20201013-171618.jpg"/>
          <p:cNvPicPr/>
          <p:nvPr/>
        </p:nvPicPr>
        <p:blipFill>
          <a:blip r:embed="rId7" cstate="print"/>
          <a:srcRect t="24419" b="23255"/>
          <a:stretch>
            <a:fillRect/>
          </a:stretch>
        </p:blipFill>
        <p:spPr bwMode="auto">
          <a:xfrm>
            <a:off x="285720" y="3000372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19.623\Screenshot_20201013-171614.jpg"/>
          <p:cNvPicPr/>
          <p:nvPr/>
        </p:nvPicPr>
        <p:blipFill rotWithShape="1">
          <a:blip r:embed="rId8" cstate="print"/>
          <a:srcRect t="23498" b="22940"/>
          <a:stretch/>
        </p:blipFill>
        <p:spPr bwMode="auto">
          <a:xfrm>
            <a:off x="2009057" y="3034817"/>
            <a:ext cx="1356753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73B5~1\AppData\Local\Temp\Rar$DI23.799\Screenshot_20201013-171724.jpg"/>
          <p:cNvPicPr/>
          <p:nvPr/>
        </p:nvPicPr>
        <p:blipFill rotWithShape="1">
          <a:blip r:embed="rId9" cstate="print"/>
          <a:srcRect t="27224" b="30115"/>
          <a:stretch/>
        </p:blipFill>
        <p:spPr bwMode="auto">
          <a:xfrm>
            <a:off x="3455396" y="3007637"/>
            <a:ext cx="1320761" cy="1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73B5~1\AppData\Local\Temp\Rar$DI26.935\Screenshot_20201013-171605.jpg"/>
          <p:cNvPicPr/>
          <p:nvPr/>
        </p:nvPicPr>
        <p:blipFill rotWithShape="1">
          <a:blip r:embed="rId10" cstate="print"/>
          <a:srcRect l="-1882" t="20659" r="1882" b="26915"/>
          <a:stretch/>
        </p:blipFill>
        <p:spPr bwMode="auto">
          <a:xfrm>
            <a:off x="5130965" y="3007637"/>
            <a:ext cx="1453837" cy="141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3B5~1\AppData\Local\Temp\Rar$DI01.037\Screenshot_20201013-171812.jpg"/>
          <p:cNvPicPr/>
          <p:nvPr/>
        </p:nvPicPr>
        <p:blipFill rotWithShape="1">
          <a:blip r:embed="rId11" cstate="print"/>
          <a:srcRect t="19180" b="26626"/>
          <a:stretch/>
        </p:blipFill>
        <p:spPr bwMode="auto">
          <a:xfrm>
            <a:off x="4663791" y="4653136"/>
            <a:ext cx="1660565" cy="159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73B5~1\AppData\Local\Temp\Rar$DI34.406\Screenshot_20201013-171816.jpg"/>
          <p:cNvPicPr/>
          <p:nvPr/>
        </p:nvPicPr>
        <p:blipFill rotWithShape="1">
          <a:blip r:embed="rId12" cstate="print"/>
          <a:srcRect t="17061" b="26536"/>
          <a:stretch/>
        </p:blipFill>
        <p:spPr bwMode="auto">
          <a:xfrm>
            <a:off x="500034" y="4653136"/>
            <a:ext cx="1664493" cy="166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73B5~1\AppData\Local\Temp\Rar$DI44.814\Screenshot_20201013-171808.jpg"/>
          <p:cNvPicPr/>
          <p:nvPr/>
        </p:nvPicPr>
        <p:blipFill rotWithShape="1">
          <a:blip r:embed="rId13" cstate="print"/>
          <a:srcRect t="19057" b="26242"/>
          <a:stretch/>
        </p:blipFill>
        <p:spPr bwMode="auto">
          <a:xfrm>
            <a:off x="2448902" y="4736263"/>
            <a:ext cx="1666875" cy="162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73B5~1\AppData\Local\Temp\Rar$DI59.971\1602589687879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0197" y="3538544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День учителя</a:t>
            </a:r>
            <a:endParaRPr lang="ru-RU" sz="2400" dirty="0"/>
          </a:p>
        </p:txBody>
      </p:sp>
      <p:pic>
        <p:nvPicPr>
          <p:cNvPr id="4" name="Рисунок 3" descr="C:\Users\73B5~1\AppData\Local\Temp\Rar$DI20.277\Screenshot_20201020-145656.jpg"/>
          <p:cNvPicPr/>
          <p:nvPr/>
        </p:nvPicPr>
        <p:blipFill rotWithShape="1">
          <a:blip r:embed="rId2" cstate="print"/>
          <a:srcRect t="19691" b="11605"/>
          <a:stretch/>
        </p:blipFill>
        <p:spPr bwMode="auto">
          <a:xfrm flipH="1">
            <a:off x="500033" y="1440873"/>
            <a:ext cx="1458209" cy="17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23.477\Screenshot_20201020-145709.jpg"/>
          <p:cNvPicPr/>
          <p:nvPr/>
        </p:nvPicPr>
        <p:blipFill rotWithShape="1">
          <a:blip r:embed="rId3" cstate="print"/>
          <a:srcRect t="11035" b="18956"/>
          <a:stretch/>
        </p:blipFill>
        <p:spPr bwMode="auto">
          <a:xfrm>
            <a:off x="2483768" y="1440873"/>
            <a:ext cx="1368152" cy="17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7.453\Screenshot_20201020-145702.jpg"/>
          <p:cNvPicPr/>
          <p:nvPr/>
        </p:nvPicPr>
        <p:blipFill rotWithShape="1">
          <a:blip r:embed="rId4" cstate="print"/>
          <a:srcRect t="14893" b="16536"/>
          <a:stretch/>
        </p:blipFill>
        <p:spPr bwMode="auto">
          <a:xfrm>
            <a:off x="4355976" y="1420090"/>
            <a:ext cx="1647634" cy="19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16.037\Screenshot_20201020-145747.jpg"/>
          <p:cNvPicPr/>
          <p:nvPr/>
        </p:nvPicPr>
        <p:blipFill rotWithShape="1">
          <a:blip r:embed="rId5" cstate="print"/>
          <a:srcRect t="18263" b="13642"/>
          <a:stretch/>
        </p:blipFill>
        <p:spPr bwMode="auto">
          <a:xfrm>
            <a:off x="6516216" y="1364672"/>
            <a:ext cx="1584176" cy="199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26.349\Screenshot_20201020-145844.jpg"/>
          <p:cNvPicPr/>
          <p:nvPr/>
        </p:nvPicPr>
        <p:blipFill rotWithShape="1">
          <a:blip r:embed="rId6" cstate="print"/>
          <a:srcRect t="20427" b="17450"/>
          <a:stretch/>
        </p:blipFill>
        <p:spPr bwMode="auto">
          <a:xfrm>
            <a:off x="1454187" y="3700086"/>
            <a:ext cx="2059162" cy="19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28.501\Screenshot_20201020-145910.jpg"/>
          <p:cNvPicPr/>
          <p:nvPr/>
        </p:nvPicPr>
        <p:blipFill rotWithShape="1">
          <a:blip r:embed="rId7" cstate="print"/>
          <a:srcRect t="13120" b="55522"/>
          <a:stretch/>
        </p:blipFill>
        <p:spPr bwMode="auto">
          <a:xfrm>
            <a:off x="4644008" y="3934690"/>
            <a:ext cx="2952328" cy="168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«Мисс Осень - 2020»</a:t>
            </a:r>
            <a:endParaRPr lang="ru-RU" sz="2400" dirty="0"/>
          </a:p>
        </p:txBody>
      </p:sp>
      <p:pic>
        <p:nvPicPr>
          <p:cNvPr id="4" name="Рисунок 3" descr="C:\Users\73B5~1\AppData\Local\Temp\Rar$DI07.741\Screenshot_20201020-170355.jpg"/>
          <p:cNvPicPr/>
          <p:nvPr/>
        </p:nvPicPr>
        <p:blipFill rotWithShape="1">
          <a:blip r:embed="rId2" cstate="print"/>
          <a:srcRect t="22208" b="23790"/>
          <a:stretch/>
        </p:blipFill>
        <p:spPr bwMode="auto">
          <a:xfrm>
            <a:off x="323528" y="1298564"/>
            <a:ext cx="1872208" cy="192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10.806\Screenshot_20201020-170420.jpg"/>
          <p:cNvPicPr/>
          <p:nvPr/>
        </p:nvPicPr>
        <p:blipFill rotWithShape="1">
          <a:blip r:embed="rId3" cstate="print"/>
          <a:srcRect t="18807" b="25069"/>
          <a:stretch/>
        </p:blipFill>
        <p:spPr bwMode="auto">
          <a:xfrm>
            <a:off x="2411760" y="1618037"/>
            <a:ext cx="1708812" cy="183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24.238\Screenshot_20201020-170426.jpg"/>
          <p:cNvPicPr/>
          <p:nvPr/>
        </p:nvPicPr>
        <p:blipFill rotWithShape="1">
          <a:blip r:embed="rId4" cstate="print"/>
          <a:srcRect t="15710" b="19915"/>
          <a:stretch/>
        </p:blipFill>
        <p:spPr bwMode="auto">
          <a:xfrm>
            <a:off x="4399464" y="1608018"/>
            <a:ext cx="1684704" cy="18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05.154\Screenshot_20201020-170400.jpg"/>
          <p:cNvPicPr/>
          <p:nvPr/>
        </p:nvPicPr>
        <p:blipFill rotWithShape="1">
          <a:blip r:embed="rId5" cstate="print"/>
          <a:srcRect t="16227" b="30798"/>
          <a:stretch/>
        </p:blipFill>
        <p:spPr bwMode="auto">
          <a:xfrm>
            <a:off x="6686671" y="1196752"/>
            <a:ext cx="2027833" cy="20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20.085\Screenshot_20201020-170404.jpg"/>
          <p:cNvPicPr/>
          <p:nvPr/>
        </p:nvPicPr>
        <p:blipFill rotWithShape="1">
          <a:blip r:embed="rId6" cstate="print"/>
          <a:srcRect t="16865" b="14475"/>
          <a:stretch/>
        </p:blipFill>
        <p:spPr bwMode="auto">
          <a:xfrm>
            <a:off x="899592" y="3861048"/>
            <a:ext cx="1824576" cy="231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23.878\Screenshot_20201020-170457.jpg"/>
          <p:cNvPicPr/>
          <p:nvPr/>
        </p:nvPicPr>
        <p:blipFill rotWithShape="1">
          <a:blip r:embed="rId7" cstate="print"/>
          <a:srcRect t="17681" b="14679"/>
          <a:stretch/>
        </p:blipFill>
        <p:spPr bwMode="auto">
          <a:xfrm>
            <a:off x="4031426" y="4005064"/>
            <a:ext cx="1836718" cy="227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27.317\Screenshot_20201020-170412.jpg"/>
          <p:cNvPicPr/>
          <p:nvPr/>
        </p:nvPicPr>
        <p:blipFill rotWithShape="1">
          <a:blip r:embed="rId8" cstate="print"/>
          <a:srcRect t="13086" b="17876"/>
          <a:stretch/>
        </p:blipFill>
        <p:spPr bwMode="auto">
          <a:xfrm>
            <a:off x="6804248" y="3753869"/>
            <a:ext cx="1656184" cy="217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Тематические классные часы </a:t>
            </a:r>
            <a:endParaRPr lang="ru-RU" sz="2400" dirty="0"/>
          </a:p>
        </p:txBody>
      </p:sp>
      <p:pic>
        <p:nvPicPr>
          <p:cNvPr id="4" name="Рисунок 3" descr="C:\Users\73B5~1\AppData\Local\Temp\Rar$DI02.133\IMG-20201023-WA01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12477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4.357\IMG-20201023-WA0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1219200" cy="16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2.076\IMG-20201016-WA00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142984"/>
            <a:ext cx="1219200" cy="1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06.404\IMG-20201016-WA0041.jpg"/>
          <p:cNvPicPr/>
          <p:nvPr/>
        </p:nvPicPr>
        <p:blipFill>
          <a:blip r:embed="rId5" cstate="print"/>
          <a:srcRect l="6593" t="7839" r="3545" b="19885"/>
          <a:stretch>
            <a:fillRect/>
          </a:stretch>
        </p:blipFill>
        <p:spPr bwMode="auto">
          <a:xfrm>
            <a:off x="4357686" y="1214422"/>
            <a:ext cx="2333625" cy="14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06.471\prirechenskaia_20201110_16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214422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00.123\prirechenskaia_20201110_1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928934"/>
            <a:ext cx="21050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03.443\prirechenskaia_20201110_1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2857496"/>
            <a:ext cx="20859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73B5~1\AppData\Local\Temp\Rar$DI06.635\prirechenskaia_20201110_13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786058"/>
            <a:ext cx="2140585" cy="21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73B5~1\AppData\Local\Temp\Rar$DI10.898\prirechenskaia_20201110_22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3500438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73B5~1\AppData\Local\Temp\Rar$DI16.211\prirechenskaia_20201110_19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5000636"/>
            <a:ext cx="17002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73B5~1\AppData\Local\Temp\Rar$DI18.467\prirechenskaia_20201110_10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507207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Родительские собрания</a:t>
            </a:r>
            <a:endParaRPr lang="ru-RU" sz="2400" dirty="0"/>
          </a:p>
        </p:txBody>
      </p:sp>
      <p:pic>
        <p:nvPicPr>
          <p:cNvPr id="4" name="Рисунок 3" descr="C:\Users\73B5~1\AppData\Local\Temp\Rar$DI01.273\16040579208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5719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4.001\IMG-20201028-WA00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86800" cy="46434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образа выпускника в условиях нового общества – «гражданина, патриота Республики Казахстан» через внедрение проектов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в воспитательный процесс в условиях формирующейся новой образовательной среды.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Посвящение в пятиклассники</a:t>
            </a:r>
            <a:endParaRPr lang="ru-RU" sz="2400" dirty="0"/>
          </a:p>
        </p:txBody>
      </p:sp>
      <p:pic>
        <p:nvPicPr>
          <p:cNvPr id="4" name="Рисунок 3" descr="C:\Users\73B5~1\AppData\Local\Temp\Rar$DI66.810\IMG_20201104_221133_7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2.436\IMG-20201104-WA0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00174"/>
            <a:ext cx="371534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Autofit/>
          </a:bodyPr>
          <a:lstStyle/>
          <a:p>
            <a:pPr algn="ctr"/>
            <a:r>
              <a:rPr lang="kk-KZ" sz="2400" dirty="0" smtClean="0"/>
              <a:t>заседание методического объяденения классных руководителей по теме: «Панарама деятельности работы классного руководителя в рамках воспитательной системы школы»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:\Users\73B5~1\AppData\Local\Temp\Rar$DI05.666\IMG-20201028-WA0060.jpg"/>
          <p:cNvPicPr/>
          <p:nvPr/>
        </p:nvPicPr>
        <p:blipFill>
          <a:blip r:embed="rId2"/>
          <a:srcRect t="26004"/>
          <a:stretch>
            <a:fillRect/>
          </a:stretch>
        </p:blipFill>
        <p:spPr bwMode="auto">
          <a:xfrm>
            <a:off x="357158" y="2143116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10.610\IMG-20201028-WA0056.jpg"/>
          <p:cNvPicPr/>
          <p:nvPr/>
        </p:nvPicPr>
        <p:blipFill>
          <a:blip r:embed="rId3"/>
          <a:srcRect t="23430"/>
          <a:stretch>
            <a:fillRect/>
          </a:stretch>
        </p:blipFill>
        <p:spPr bwMode="auto">
          <a:xfrm>
            <a:off x="4429124" y="3429000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500174"/>
          <a:ext cx="6500858" cy="3500461"/>
        </p:xfrm>
        <a:graphic>
          <a:graphicData uri="http://schemas.openxmlformats.org/drawingml/2006/table">
            <a:tbl>
              <a:tblPr/>
              <a:tblGrid>
                <a:gridCol w="3559717"/>
                <a:gridCol w="2941141"/>
              </a:tblGrid>
              <a:tr h="291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начало уч.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обучающихся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Опекаемые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Смирнов Н.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Многодетные семьи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Малобеспеченные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Неблагополучные семьи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(детей-4)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Несовершеннолетние, находящиеся в социально опасном положении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Дети-инвалиды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Состоит на учёте: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ВШК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dirty="0" smtClean="0"/>
              <a:t>Профилактика правонарушении</a:t>
            </a:r>
            <a:endParaRPr lang="ru-RU" sz="2400" dirty="0"/>
          </a:p>
        </p:txBody>
      </p:sp>
      <p:pic>
        <p:nvPicPr>
          <p:cNvPr id="4" name="Содержимое 3" descr="C:\Users\73B5~1\AppData\Local\Temp\Rar$DI00.457\20201006_124203.jpg"/>
          <p:cNvPicPr>
            <a:picLocks noGrp="1"/>
          </p:cNvPicPr>
          <p:nvPr>
            <p:ph idx="1"/>
          </p:nvPr>
        </p:nvPicPr>
        <p:blipFill>
          <a:blip r:embed="rId2" cstate="print"/>
          <a:srcRect t="17204"/>
          <a:stretch>
            <a:fillRect/>
          </a:stretch>
        </p:blipFill>
        <p:spPr bwMode="auto">
          <a:xfrm>
            <a:off x="1071538" y="1500174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73B5~1\AppData\Local\Temp\Rar$DI01.873\20201006_130620.jpg"/>
          <p:cNvPicPr>
            <a:picLocks noChangeAspect="1" noChangeArrowheads="1"/>
          </p:cNvPicPr>
          <p:nvPr/>
        </p:nvPicPr>
        <p:blipFill>
          <a:blip r:embed="rId3" cstate="print"/>
          <a:srcRect t="14185"/>
          <a:stretch>
            <a:fillRect/>
          </a:stretch>
        </p:blipFill>
        <p:spPr bwMode="auto">
          <a:xfrm>
            <a:off x="1071538" y="3643314"/>
            <a:ext cx="3357554" cy="2160976"/>
          </a:xfrm>
          <a:prstGeom prst="rect">
            <a:avLst/>
          </a:prstGeom>
          <a:noFill/>
        </p:spPr>
      </p:pic>
      <p:pic>
        <p:nvPicPr>
          <p:cNvPr id="34819" name="Picture 3" descr="C:\Users\73B5~1\AppData\Local\Temp\Rar$DI04.073\20201006_123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352427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214422"/>
          <a:ext cx="7929619" cy="5000659"/>
        </p:xfrm>
        <a:graphic>
          <a:graphicData uri="http://schemas.openxmlformats.org/drawingml/2006/table">
            <a:tbl>
              <a:tblPr/>
              <a:tblGrid>
                <a:gridCol w="2572400"/>
                <a:gridCol w="1499750"/>
                <a:gridCol w="2357719"/>
                <a:gridCol w="1499750"/>
              </a:tblGrid>
              <a:tr h="460096">
                <a:tc>
                  <a:txBody>
                    <a:bodyPr/>
                    <a:lstStyle/>
                    <a:p>
                      <a:pPr marL="111125" indent="-111125" algn="ctr"/>
                      <a:r>
                        <a:rPr lang="ru-RU" sz="1300" b="1">
                          <a:latin typeface="Times New Roman"/>
                          <a:ea typeface="Times New Roman"/>
                        </a:rPr>
                        <a:t>Название конкурса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latin typeface="Times New Roman"/>
                          <a:ea typeface="Times New Roman"/>
                        </a:rPr>
                        <a:t>Статус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latin typeface="Times New Roman"/>
                          <a:ea typeface="Times New Roman"/>
                        </a:rPr>
                        <a:t>Участники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>
                          <a:latin typeface="Times New Roman"/>
                          <a:ea typeface="Times New Roman"/>
                        </a:rPr>
                        <a:t>Результат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83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Конкурс «Лучший цветущий школьный сад»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Коллектив школы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Грамота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2 место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83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Мисс «Золотая осень»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Аманжолова Даяна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1 класс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1 место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77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Онлайн-конкурс «Лучший класный руководитель»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Тюлегенов Кариполла Ержанович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Грамота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2 место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83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Самая «Зеленая» организация образования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Областной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Коллектив школы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Диплом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554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Статья посвященная ветеранам педагогического труда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Областной «Акмолинская правда»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Районный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«Мектеп жаршысы»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Яскульская Т.К.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Статья в СМИ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83">
                <a:tc>
                  <a:txBody>
                    <a:bodyPr/>
                    <a:lstStyle/>
                    <a:p>
                      <a:pPr algn="ctr"/>
                      <a:r>
                        <a:rPr lang="kk-KZ" sz="1300">
                          <a:latin typeface="Times New Roman"/>
                          <a:ea typeface="Times New Roman"/>
                        </a:rPr>
                        <a:t>Конкурс «Семья года»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Семья Биян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</a:rPr>
                        <a:t>Семья Чуйченко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</a:rPr>
                        <a:t>3 место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Выводы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lvl="0" fontAlgn="base"/>
            <a:r>
              <a:rPr lang="ru-RU" dirty="0" smtClean="0"/>
              <a:t>Создание эффективной системы  духовно-нравственного, </a:t>
            </a:r>
            <a:r>
              <a:rPr lang="ru-RU" dirty="0" err="1" smtClean="0"/>
              <a:t>гражданско-правового,патриотического</a:t>
            </a:r>
            <a:r>
              <a:rPr lang="ru-RU" dirty="0" smtClean="0"/>
              <a:t> воспитания через урочную и внеурочную деятельность;</a:t>
            </a:r>
          </a:p>
          <a:p>
            <a:pPr lvl="0" fontAlgn="base"/>
            <a:r>
              <a:rPr lang="ru-RU" dirty="0" smtClean="0"/>
              <a:t>Формирования у обучающихся экологической культуры, культуры здорового и безопасного образа жизни, обучению правилам безопасного поведения на дорогах;</a:t>
            </a:r>
          </a:p>
          <a:p>
            <a:pPr lvl="0" fontAlgn="base"/>
            <a:r>
              <a:rPr lang="ru-RU" dirty="0" smtClean="0"/>
              <a:t>Согласование и координация совместных действий </a:t>
            </a:r>
            <a:r>
              <a:rPr lang="ru-RU" dirty="0" err="1" smtClean="0"/>
              <a:t>педагогическогоколлектива</a:t>
            </a:r>
            <a:r>
              <a:rPr lang="ru-RU" dirty="0" smtClean="0"/>
              <a:t>, общественности, социальных партнеров школы, семьи в вопросе духовно-нравственного, гражданско-правового, патриотического воспитания и социализации обучающихся;</a:t>
            </a:r>
          </a:p>
          <a:p>
            <a:pPr lvl="0" fontAlgn="base"/>
            <a:r>
              <a:rPr lang="ru-RU" dirty="0" smtClean="0"/>
              <a:t>Организация социально значимой деятельности обучающихся.</a:t>
            </a:r>
          </a:p>
          <a:p>
            <a:pPr lvl="0" fontAlgn="base"/>
            <a:r>
              <a:rPr lang="ru-RU" dirty="0" smtClean="0"/>
              <a:t>Повышение педагогической культуры родителей (законных представителей) обучающихся.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4000" dirty="0" smtClean="0"/>
              <a:t>Назарларынызға рахмет!</a:t>
            </a:r>
          </a:p>
          <a:p>
            <a:pPr algn="ctr">
              <a:buNone/>
            </a:pPr>
            <a:r>
              <a:rPr lang="kk-KZ" sz="4000" dirty="0" smtClean="0"/>
              <a:t>Спасибо зс внимание</a:t>
            </a:r>
            <a:r>
              <a:rPr lang="kk-KZ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 smtClean="0"/>
              <a:t>Задачи: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Вовлечение каждого обучающегося школы в воспитательный процесс.</a:t>
            </a:r>
          </a:p>
          <a:p>
            <a:pPr fontAlgn="base">
              <a:buNone/>
            </a:pPr>
            <a:r>
              <a:rPr lang="ru-RU" dirty="0" smtClean="0"/>
              <a:t>Развитие у обучающихся самостоятельности, ответственности, инициативы, творчества.</a:t>
            </a:r>
          </a:p>
          <a:p>
            <a:pPr fontAlgn="base">
              <a:buNone/>
            </a:pPr>
            <a:r>
              <a:rPr lang="ru-RU" dirty="0" smtClean="0"/>
              <a:t>Развитие физически здоровой личности.</a:t>
            </a:r>
          </a:p>
          <a:p>
            <a:pPr fontAlgn="base">
              <a:buNone/>
            </a:pPr>
            <a:r>
              <a:rPr lang="ru-RU" dirty="0" smtClean="0"/>
              <a:t>Создание ситуации «успеха» для каждого обучающегося.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нормативно-правовые документы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k-KZ" dirty="0" smtClean="0"/>
              <a:t>Конституция Республики Казахстан, </a:t>
            </a:r>
            <a:endParaRPr lang="ru-RU" dirty="0" smtClean="0"/>
          </a:p>
          <a:p>
            <a:r>
              <a:rPr lang="kk-KZ" dirty="0" smtClean="0"/>
              <a:t>Закон Республики Казахстан «Об образовании», </a:t>
            </a:r>
            <a:endParaRPr lang="ru-RU" dirty="0" smtClean="0"/>
          </a:p>
          <a:p>
            <a:r>
              <a:rPr lang="kk-KZ" dirty="0" smtClean="0"/>
              <a:t>Закон  РК «Права ребенка в Республике Казахстан», </a:t>
            </a:r>
            <a:endParaRPr lang="ru-RU" dirty="0" smtClean="0"/>
          </a:p>
          <a:p>
            <a:r>
              <a:rPr lang="kk-KZ" dirty="0" smtClean="0"/>
              <a:t>Закон РК «О свободе и единстве  религиозного доверия», </a:t>
            </a:r>
            <a:endParaRPr lang="ru-RU" dirty="0" smtClean="0"/>
          </a:p>
          <a:p>
            <a:r>
              <a:rPr lang="kk-KZ" dirty="0" smtClean="0"/>
              <a:t>Закон РК«О семье и браке», </a:t>
            </a:r>
            <a:endParaRPr lang="ru-RU" dirty="0" smtClean="0"/>
          </a:p>
          <a:p>
            <a:r>
              <a:rPr lang="kk-KZ" dirty="0" smtClean="0"/>
              <a:t>Закон РК «О сохранении здоровья граждан РК», </a:t>
            </a:r>
            <a:endParaRPr lang="ru-RU" dirty="0" smtClean="0"/>
          </a:p>
          <a:p>
            <a:r>
              <a:rPr lang="kk-KZ" dirty="0" smtClean="0"/>
              <a:t>Закон РК «О государственной молодежной политике», </a:t>
            </a:r>
            <a:endParaRPr lang="ru-RU" dirty="0" smtClean="0"/>
          </a:p>
          <a:p>
            <a:r>
              <a:rPr lang="kk-KZ" dirty="0" smtClean="0"/>
              <a:t>Конвенция ООН о правах ребенка, </a:t>
            </a:r>
            <a:endParaRPr lang="ru-RU" dirty="0" smtClean="0"/>
          </a:p>
          <a:p>
            <a:r>
              <a:rPr lang="kk-KZ" dirty="0" smtClean="0"/>
              <a:t> «Государственная программа развития образования в РК на 2011-2020 годы», </a:t>
            </a:r>
            <a:endParaRPr lang="ru-RU" dirty="0" smtClean="0"/>
          </a:p>
          <a:p>
            <a:r>
              <a:rPr lang="kk-KZ" dirty="0" smtClean="0"/>
              <a:t> «Типовой комплексный план по усилению воспитательной составной учебного процесса во всех организациях образования», </a:t>
            </a:r>
            <a:endParaRPr lang="ru-RU" dirty="0" smtClean="0"/>
          </a:p>
          <a:p>
            <a:r>
              <a:rPr lang="kk-KZ" dirty="0" smtClean="0"/>
              <a:t>«Концептуальные основы воспитания»</a:t>
            </a:r>
            <a:r>
              <a:rPr lang="ru-RU" dirty="0" smtClean="0"/>
              <a:t>  от «15» апреля 2019 года №145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Приоритетными направлениями воспитательной работы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k-KZ" dirty="0" smtClean="0"/>
              <a:t>В</a:t>
            </a:r>
            <a:r>
              <a:rPr lang="ru-RU" dirty="0" err="1" smtClean="0"/>
              <a:t>оспитание</a:t>
            </a:r>
            <a:r>
              <a:rPr lang="ru-RU" dirty="0" smtClean="0"/>
              <a:t> казахстанского патриотизма и гражданственности,</a:t>
            </a:r>
            <a:r>
              <a:rPr lang="kk-KZ" dirty="0" smtClean="0"/>
              <a:t> п</a:t>
            </a:r>
            <a:r>
              <a:rPr lang="ru-RU" dirty="0" err="1" smtClean="0"/>
              <a:t>равовое</a:t>
            </a:r>
            <a:endParaRPr lang="ru-RU" dirty="0" smtClean="0"/>
          </a:p>
          <a:p>
            <a:r>
              <a:rPr lang="ru-RU" dirty="0" smtClean="0"/>
              <a:t>воспитание</a:t>
            </a:r>
          </a:p>
          <a:p>
            <a:r>
              <a:rPr lang="kk-KZ" dirty="0" smtClean="0"/>
              <a:t>Духовно-нравственное </a:t>
            </a:r>
            <a:r>
              <a:rPr lang="ru-RU" dirty="0" smtClean="0"/>
              <a:t>воспитание</a:t>
            </a:r>
            <a:endParaRPr lang="ru-RU" b="1" dirty="0" smtClean="0"/>
          </a:p>
          <a:p>
            <a:r>
              <a:rPr lang="ru-RU" dirty="0" smtClean="0"/>
              <a:t>Национальное воспитание</a:t>
            </a:r>
          </a:p>
          <a:p>
            <a:r>
              <a:rPr lang="ru-RU" dirty="0" smtClean="0"/>
              <a:t>Семейное воспитание</a:t>
            </a:r>
          </a:p>
          <a:p>
            <a:r>
              <a:rPr lang="kk-KZ" dirty="0" smtClean="0"/>
              <a:t>И</a:t>
            </a:r>
            <a:r>
              <a:rPr lang="ru-RU" dirty="0" err="1" smtClean="0"/>
              <a:t>нтеллектуальное</a:t>
            </a:r>
            <a:r>
              <a:rPr lang="ru-RU" dirty="0" smtClean="0"/>
              <a:t> воспитание</a:t>
            </a:r>
            <a:r>
              <a:rPr lang="kk-KZ" dirty="0" smtClean="0"/>
              <a:t>, в</a:t>
            </a:r>
            <a:r>
              <a:rPr lang="ru-RU" dirty="0" err="1" smtClean="0"/>
              <a:t>оспитание</a:t>
            </a:r>
            <a:r>
              <a:rPr lang="ru-RU" dirty="0" smtClean="0"/>
              <a:t> информационной культуры</a:t>
            </a:r>
          </a:p>
          <a:p>
            <a:r>
              <a:rPr lang="ru-RU" dirty="0" smtClean="0"/>
              <a:t>Трудовое, экономическое и экологическое воспитание</a:t>
            </a:r>
          </a:p>
          <a:p>
            <a:r>
              <a:rPr lang="ru-RU" dirty="0" smtClean="0"/>
              <a:t>Поликультурное и художественно-эстетическое </a:t>
            </a:r>
            <a:r>
              <a:rPr lang="ru-RU" dirty="0" err="1" smtClean="0"/>
              <a:t>воспитани</a:t>
            </a:r>
            <a:r>
              <a:rPr lang="kk-KZ" dirty="0" smtClean="0"/>
              <a:t>е</a:t>
            </a:r>
            <a:endParaRPr lang="ru-RU" dirty="0" smtClean="0"/>
          </a:p>
          <a:p>
            <a:r>
              <a:rPr lang="ru-RU" dirty="0" smtClean="0"/>
              <a:t>Физическое воспитание, здоровый образ жизни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общереспубликанский единый классный час </a:t>
            </a:r>
            <a:br>
              <a:rPr lang="ru-RU" sz="2700" dirty="0" smtClean="0"/>
            </a:br>
            <a:r>
              <a:rPr lang="ru-RU" sz="2700" dirty="0" smtClean="0"/>
              <a:t>«Как я буду учиться в новом учебном году?»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73B5~1\AppData\Local\Temp\Rar$DI00.329\prirechenskaia_20201022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572032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73B5~1\AppData\Local\Temp\Rar$DI04.475\IMG-20200821-WA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64333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общереспубликанское родительское собрание </a:t>
            </a:r>
            <a:br>
              <a:rPr lang="ru-RU" sz="2400" dirty="0" smtClean="0"/>
            </a:br>
            <a:r>
              <a:rPr lang="ru-RU" sz="2400" dirty="0" smtClean="0"/>
              <a:t>"Об обучении детей в новом учебном году" </a:t>
            </a:r>
            <a:endParaRPr lang="ru-RU" sz="2400" dirty="0"/>
          </a:p>
        </p:txBody>
      </p:sp>
      <p:pic>
        <p:nvPicPr>
          <p:cNvPr id="4" name="Рисунок 3" descr="C:\Users\73B5~1\AppData\Local\Temp\Rar$DI05.397\IMG_20200820_143026_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3B5~1\AppData\Local\Temp\Rar$DI01.029\IMG_20200820_143026_2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85992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175 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Абая </a:t>
            </a:r>
            <a:r>
              <a:rPr lang="ru-RU" sz="2400" dirty="0" err="1" smtClean="0"/>
              <a:t>Кунанбаева</a:t>
            </a:r>
            <a:r>
              <a:rPr lang="ru-RU" sz="2400" dirty="0" smtClean="0"/>
              <a:t>, 25 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Конституции Казахстана, 1150 </a:t>
            </a:r>
            <a:r>
              <a:rPr lang="ru-RU" sz="2400" dirty="0" err="1" smtClean="0"/>
              <a:t>летию</a:t>
            </a:r>
            <a:r>
              <a:rPr lang="ru-RU" sz="2400" dirty="0" smtClean="0"/>
              <a:t> </a:t>
            </a:r>
            <a:r>
              <a:rPr lang="ru-RU" sz="2400" dirty="0" err="1" smtClean="0"/>
              <a:t>Аль-Фараби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C:\Users\Пользователь\Downloads\IMG-20200901-WA0118.jpg"/>
          <p:cNvPicPr/>
          <p:nvPr/>
        </p:nvPicPr>
        <p:blipFill>
          <a:blip r:embed="rId2"/>
          <a:srcRect t="16239" b="19658"/>
          <a:stretch>
            <a:fillRect/>
          </a:stretch>
        </p:blipFill>
        <p:spPr bwMode="auto">
          <a:xfrm>
            <a:off x="500034" y="1214422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ownloads\20200901_1500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ownloads\15989512929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571876"/>
            <a:ext cx="37147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кабинет НВТП и истории имени </a:t>
            </a:r>
            <a:r>
              <a:rPr lang="ru-RU" sz="2700" dirty="0" err="1" smtClean="0"/>
              <a:t>Айткужина</a:t>
            </a:r>
            <a:r>
              <a:rPr lang="ru-RU" sz="2700" dirty="0" smtClean="0"/>
              <a:t> </a:t>
            </a:r>
            <a:r>
              <a:rPr lang="ru-RU" sz="2700" dirty="0" err="1" smtClean="0"/>
              <a:t>Курмангали</a:t>
            </a:r>
            <a:r>
              <a:rPr lang="ru-RU" sz="2700" dirty="0" smtClean="0"/>
              <a:t> </a:t>
            </a:r>
            <a:r>
              <a:rPr lang="ru-RU" sz="2700" dirty="0" err="1" smtClean="0"/>
              <a:t>Курмангалиевича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Пользователь\Desktop\на анализ\2020 УЧ ГОД\3a567205-bb0e-4f9e-9f5f-44a3fc3d6c2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50046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на анализ\2020 УЧ ГОД\6b617151-10f5-4ec4-aaae-bad630d84d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3575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20-2021 оқу жылы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2020-2021 оқу жылы</Template>
  <TotalTime>81</TotalTime>
  <Words>463</Words>
  <Application>Microsoft Office PowerPoint</Application>
  <PresentationFormat>Экран (4:3)</PresentationFormat>
  <Paragraphs>110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2020-2021 оқу жылы</vt:lpstr>
      <vt:lpstr>2020-2021 оқу жылы  1 тоқсан тәрбие жұмысына сараптама  Анализ по воспитательной работе за 1 четверть 2020-2021 учебный год</vt:lpstr>
      <vt:lpstr> формирование образа выпускника в условиях нового общества – «гражданина, патриота Республики Казахстан» через внедрение проектов «Рухани жаңғыру» в воспитательный процесс в условиях формирующейся новой образовательной среды. </vt:lpstr>
      <vt:lpstr>Задачи:</vt:lpstr>
      <vt:lpstr>нормативно-правовые документы</vt:lpstr>
      <vt:lpstr>Приоритетными направлениями воспитательной работы </vt:lpstr>
      <vt:lpstr>общереспубликанский единый классный час  «Как я буду учиться в новом учебном году?» </vt:lpstr>
      <vt:lpstr>общереспубликанское родительское собрание  "Об обучении детей в новом учебном году" </vt:lpstr>
      <vt:lpstr>175 летию Абая Кунанбаева, 25 летию Конституции Казахстана, 1150 летию Аль-Фараби  </vt:lpstr>
      <vt:lpstr>кабинет НВТП и истории имени Айткужина Курмангали Курмангалиевича </vt:lpstr>
      <vt:lpstr>Военно-спортивная игра «Жас Батыр»</vt:lpstr>
      <vt:lpstr>Акция “дорога в школу”</vt:lpstr>
      <vt:lpstr>Неделя правовых знаний   «Детям о праве» под девизом  «Вместе – за информационную безопасность» </vt:lpstr>
      <vt:lpstr>акция «Безопасная школьная среда»</vt:lpstr>
      <vt:lpstr>Неделя языков РК </vt:lpstr>
      <vt:lpstr>День пожилых</vt:lpstr>
      <vt:lpstr>День учителя</vt:lpstr>
      <vt:lpstr>«Мисс Осень - 2020»</vt:lpstr>
      <vt:lpstr>Тематические классные часы </vt:lpstr>
      <vt:lpstr>Родительские собрания</vt:lpstr>
      <vt:lpstr> Посвящение в пятиклассники</vt:lpstr>
      <vt:lpstr>заседание методического объяденения классных руководителей по теме: «Панарама деятельности работы классного руководителя в рамках воспитательной системы школы» </vt:lpstr>
      <vt:lpstr>Презентация PowerPoint</vt:lpstr>
      <vt:lpstr>Профилактика правонарушении</vt:lpstr>
      <vt:lpstr>Презентация PowerPoint</vt:lpstr>
      <vt:lpstr>Выводы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оқу жылы  1 тоқсан тәрбие жұмысына сараптама  Анализ по воспитательной работе за 1 четверть 2020-2021 учебный год</dc:title>
  <dc:creator>Пользователь</dc:creator>
  <cp:lastModifiedBy>Айгуль</cp:lastModifiedBy>
  <cp:revision>45</cp:revision>
  <dcterms:created xsi:type="dcterms:W3CDTF">2020-11-08T20:54:53Z</dcterms:created>
  <dcterms:modified xsi:type="dcterms:W3CDTF">2020-11-10T21:48:02Z</dcterms:modified>
</cp:coreProperties>
</file>