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2" autoAdjust="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2;&#1085;&#1072;&#1083;&#1080;&#1079;%202018-2019\&#1042;&#1056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2;&#1085;&#1072;&#1083;&#1080;&#1079;%202018-2019\&#1042;&#1056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2;&#1085;&#1072;&#1083;&#1080;&#1079;%202018-2019\&#1042;&#1056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72;&#1085;&#1072;&#1083;&#1080;&#1079;%202018-2019\&#1042;&#1056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образование!$C$5:$C$8</c:f>
              <c:strCache>
                <c:ptCount val="4"/>
                <c:pt idx="0">
                  <c:v>Высшая </c:v>
                </c:pt>
                <c:pt idx="1">
                  <c:v>Первая</c:v>
                </c:pt>
                <c:pt idx="2">
                  <c:v>Вторая</c:v>
                </c:pt>
                <c:pt idx="3">
                  <c:v>Базовая</c:v>
                </c:pt>
              </c:strCache>
            </c:strRef>
          </c:cat>
          <c:val>
            <c:numRef>
              <c:f>образование!$D$5:$D$8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2458496"/>
        <c:axId val="102460032"/>
        <c:axId val="0"/>
      </c:bar3DChart>
      <c:catAx>
        <c:axId val="102458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2460032"/>
        <c:crosses val="autoZero"/>
        <c:auto val="1"/>
        <c:lblAlgn val="ctr"/>
        <c:lblOffset val="100"/>
        <c:noMultiLvlLbl val="0"/>
      </c:catAx>
      <c:valAx>
        <c:axId val="102460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2458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442694663167106E-2"/>
          <c:y val="3.3373595290879896E-2"/>
          <c:w val="0.61497703412073568"/>
          <c:h val="0.9666264047091206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4.6511627906976834E-2"/>
                  <c:y val="0.107744069657530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'дети из семей'!$D$5:$D$10</c:f>
              <c:strCache>
                <c:ptCount val="6"/>
                <c:pt idx="0">
                  <c:v>детей из полных семей</c:v>
                </c:pt>
                <c:pt idx="1">
                  <c:v>детей из неполных семей</c:v>
                </c:pt>
                <c:pt idx="2">
                  <c:v>детей из неблагополучной семьи</c:v>
                </c:pt>
                <c:pt idx="3">
                  <c:v>Дети из малообеспеченных семей </c:v>
                </c:pt>
                <c:pt idx="4">
                  <c:v>Дети из многодетных семей</c:v>
                </c:pt>
                <c:pt idx="5">
                  <c:v>Дети из опекаемой семьи</c:v>
                </c:pt>
              </c:strCache>
            </c:strRef>
          </c:cat>
          <c:val>
            <c:numRef>
              <c:f>'дети из семей'!$E$5:$E$10</c:f>
              <c:numCache>
                <c:formatCode>General</c:formatCode>
                <c:ptCount val="6"/>
                <c:pt idx="0">
                  <c:v>82</c:v>
                </c:pt>
                <c:pt idx="1">
                  <c:v>30</c:v>
                </c:pt>
                <c:pt idx="2">
                  <c:v>4</c:v>
                </c:pt>
                <c:pt idx="3">
                  <c:v>6</c:v>
                </c:pt>
                <c:pt idx="4">
                  <c:v>13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417979002624"/>
          <c:y val="5.4219351221873963E-2"/>
          <c:w val="0.33881014873140902"/>
          <c:h val="0.8125472352405124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3.333333333333334E-2"/>
                  <c:y val="-8.3333333333333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888888888888889E-2"/>
                  <c:y val="-4.1666666666666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питание!$E$7:$E$8</c:f>
              <c:strCache>
                <c:ptCount val="2"/>
                <c:pt idx="0">
                  <c:v>бесплатным горячим питанием из фонда Всеобуч</c:v>
                </c:pt>
                <c:pt idx="1">
                  <c:v>питание за счет родительских средств</c:v>
                </c:pt>
              </c:strCache>
            </c:strRef>
          </c:cat>
          <c:val>
            <c:numRef>
              <c:f>питание!$F$7:$F$8</c:f>
              <c:numCache>
                <c:formatCode>General</c:formatCode>
                <c:ptCount val="2"/>
                <c:pt idx="0">
                  <c:v>11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3683968"/>
        <c:axId val="103685504"/>
        <c:axId val="0"/>
      </c:bar3DChart>
      <c:catAx>
        <c:axId val="10368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3685504"/>
        <c:crosses val="autoZero"/>
        <c:auto val="1"/>
        <c:lblAlgn val="ctr"/>
        <c:lblOffset val="100"/>
        <c:noMultiLvlLbl val="0"/>
      </c:catAx>
      <c:valAx>
        <c:axId val="103685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683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5.00000000000001E-2"/>
                  <c:y val="-8.48755627201337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333333333333508E-2"/>
                  <c:y val="-4.62962962962963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подвоз!$F$6:$F$7</c:f>
              <c:strCache>
                <c:ptCount val="2"/>
                <c:pt idx="0">
                  <c:v>дети на подвозе из с.Павловка</c:v>
                </c:pt>
                <c:pt idx="1">
                  <c:v>дети на подвозе в КГУ «Чаглинская СШ»</c:v>
                </c:pt>
              </c:strCache>
            </c:strRef>
          </c:cat>
          <c:val>
            <c:numRef>
              <c:f>подвоз!$G$6:$G$7</c:f>
              <c:numCache>
                <c:formatCode>General</c:formatCode>
                <c:ptCount val="2"/>
                <c:pt idx="0">
                  <c:v>16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727488"/>
        <c:axId val="103729024"/>
        <c:axId val="0"/>
      </c:bar3DChart>
      <c:catAx>
        <c:axId val="1037274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3729024"/>
        <c:crosses val="autoZero"/>
        <c:auto val="1"/>
        <c:lblAlgn val="ctr"/>
        <c:lblOffset val="100"/>
        <c:noMultiLvlLbl val="0"/>
      </c:catAx>
      <c:valAx>
        <c:axId val="10372902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03727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 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403608749354643E-2"/>
          <c:y val="0.30839389104795739"/>
          <c:w val="0.871264848568024"/>
          <c:h val="0.374300476473217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Лист1!$F$6</c:f>
              <c:strCache>
                <c:ptCount val="1"/>
                <c:pt idx="0">
                  <c:v>Количество детей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Лист1!$E$7:$E$10</c:f>
              <c:strCache>
                <c:ptCount val="4"/>
                <c:pt idx="0">
                  <c:v>Волейбол</c:v>
                </c:pt>
                <c:pt idx="1">
                  <c:v>Флора</c:v>
                </c:pt>
                <c:pt idx="2">
                  <c:v>Волшебный клубок</c:v>
                </c:pt>
                <c:pt idx="3">
                  <c:v>Шахматы</c:v>
                </c:pt>
              </c:strCache>
            </c:strRef>
          </c:cat>
          <c:val>
            <c:numRef>
              <c:f>Лист1!$F$7:$F$10</c:f>
              <c:numCache>
                <c:formatCode>General</c:formatCode>
                <c:ptCount val="4"/>
                <c:pt idx="0">
                  <c:v>25</c:v>
                </c:pt>
                <c:pt idx="1">
                  <c:v>21</c:v>
                </c:pt>
                <c:pt idx="2">
                  <c:v>20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033280"/>
        <c:axId val="104039168"/>
        <c:axId val="102435008"/>
      </c:bar3DChart>
      <c:catAx>
        <c:axId val="10403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039168"/>
        <c:crosses val="autoZero"/>
        <c:auto val="1"/>
        <c:lblAlgn val="ctr"/>
        <c:lblOffset val="100"/>
        <c:noMultiLvlLbl val="0"/>
      </c:catAx>
      <c:valAx>
        <c:axId val="10403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033280"/>
        <c:crosses val="autoZero"/>
        <c:crossBetween val="between"/>
      </c:valAx>
      <c:serAx>
        <c:axId val="102435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04039168"/>
        <c:crosses val="autoZero"/>
      </c:ser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A93E4-2465-448F-B94D-43E1472D03F3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1F07EB-5BE0-408D-AC3F-9C7BB4091EDA}">
      <dgm:prSet phldrT="[Текст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Приоритетные направления </a:t>
          </a:r>
          <a:b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воспитательной работы</a:t>
          </a:r>
          <a:endParaRPr lang="ru-RU" dirty="0"/>
        </a:p>
      </dgm:t>
    </dgm:pt>
    <dgm:pt modelId="{0F0E9A53-5CBE-4993-9263-AA5771F23BE7}" type="parTrans" cxnId="{5DB6161A-AB70-4F41-B9B2-EE344233FAB2}">
      <dgm:prSet/>
      <dgm:spPr/>
      <dgm:t>
        <a:bodyPr/>
        <a:lstStyle/>
        <a:p>
          <a:endParaRPr lang="ru-RU"/>
        </a:p>
      </dgm:t>
    </dgm:pt>
    <dgm:pt modelId="{3B9EFFFC-D0FC-462C-845C-E4EA2C0C46A9}" type="sibTrans" cxnId="{5DB6161A-AB70-4F41-B9B2-EE344233FAB2}">
      <dgm:prSet/>
      <dgm:spPr/>
      <dgm:t>
        <a:bodyPr/>
        <a:lstStyle/>
        <a:p>
          <a:endParaRPr lang="ru-RU"/>
        </a:p>
      </dgm:t>
    </dgm:pt>
    <dgm:pt modelId="{38785CBB-8D03-495C-B41B-B438033BFB3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1.Воспитание  казахстанского патриотизма и  гражданственности  </a:t>
          </a:r>
          <a:endParaRPr lang="ru-RU" sz="1500" b="1" dirty="0">
            <a:solidFill>
              <a:srgbClr val="002060"/>
            </a:solidFill>
          </a:endParaRPr>
        </a:p>
      </dgm:t>
    </dgm:pt>
    <dgm:pt modelId="{7BC87586-77B9-467B-8821-0B2FF1AC5541}" type="parTrans" cxnId="{2E0CAC6A-EA60-4FCB-AE2B-CB51A4C53907}">
      <dgm:prSet/>
      <dgm:spPr/>
      <dgm:t>
        <a:bodyPr/>
        <a:lstStyle/>
        <a:p>
          <a:endParaRPr lang="ru-RU"/>
        </a:p>
      </dgm:t>
    </dgm:pt>
    <dgm:pt modelId="{C6047FCB-0C44-4F9C-932C-717FCF0076A7}" type="sibTrans" cxnId="{2E0CAC6A-EA60-4FCB-AE2B-CB51A4C53907}">
      <dgm:prSet/>
      <dgm:spPr/>
      <dgm:t>
        <a:bodyPr/>
        <a:lstStyle/>
        <a:p>
          <a:endParaRPr lang="ru-RU"/>
        </a:p>
      </dgm:t>
    </dgm:pt>
    <dgm:pt modelId="{BBAC6B09-261E-440C-B42F-BC52B38BBB78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2.Духовно -нравственное воспитание.</a:t>
          </a:r>
          <a:endParaRPr lang="ru-RU" b="1" dirty="0">
            <a:solidFill>
              <a:srgbClr val="002060"/>
            </a:solidFill>
          </a:endParaRPr>
        </a:p>
      </dgm:t>
    </dgm:pt>
    <dgm:pt modelId="{806D892B-0970-4261-991B-4A61C9925CE7}" type="parTrans" cxnId="{A3E6ED82-CFC3-4CD0-B899-22C933AF513B}">
      <dgm:prSet/>
      <dgm:spPr/>
      <dgm:t>
        <a:bodyPr/>
        <a:lstStyle/>
        <a:p>
          <a:endParaRPr lang="ru-RU"/>
        </a:p>
      </dgm:t>
    </dgm:pt>
    <dgm:pt modelId="{8917823B-953C-4366-90D6-4CCC6C9F4585}" type="sibTrans" cxnId="{A3E6ED82-CFC3-4CD0-B899-22C933AF513B}">
      <dgm:prSet/>
      <dgm:spPr/>
      <dgm:t>
        <a:bodyPr/>
        <a:lstStyle/>
        <a:p>
          <a:endParaRPr lang="ru-RU"/>
        </a:p>
      </dgm:t>
    </dgm:pt>
    <dgm:pt modelId="{0004C162-EEFD-4E31-857D-BEE4A606D139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3.Национальное воспитание </a:t>
          </a:r>
          <a:endParaRPr lang="ru-RU" b="1" dirty="0">
            <a:solidFill>
              <a:srgbClr val="002060"/>
            </a:solidFill>
          </a:endParaRPr>
        </a:p>
      </dgm:t>
    </dgm:pt>
    <dgm:pt modelId="{986ECB26-B615-4D12-8E15-CEA877DB8A40}" type="parTrans" cxnId="{272752AE-878B-4D9E-B8CE-52DD2E0946CE}">
      <dgm:prSet/>
      <dgm:spPr/>
      <dgm:t>
        <a:bodyPr/>
        <a:lstStyle/>
        <a:p>
          <a:endParaRPr lang="ru-RU"/>
        </a:p>
      </dgm:t>
    </dgm:pt>
    <dgm:pt modelId="{84B4CFF1-A26C-4087-9407-3BCC72144E95}" type="sibTrans" cxnId="{272752AE-878B-4D9E-B8CE-52DD2E0946CE}">
      <dgm:prSet/>
      <dgm:spPr/>
      <dgm:t>
        <a:bodyPr/>
        <a:lstStyle/>
        <a:p>
          <a:endParaRPr lang="ru-RU"/>
        </a:p>
      </dgm:t>
    </dgm:pt>
    <dgm:pt modelId="{E6EB4A53-9D0D-401D-A47D-9DC71F313CEA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4.Семейное воспитание</a:t>
          </a:r>
          <a:endParaRPr lang="ru-RU" b="1" dirty="0">
            <a:solidFill>
              <a:srgbClr val="002060"/>
            </a:solidFill>
          </a:endParaRPr>
        </a:p>
      </dgm:t>
    </dgm:pt>
    <dgm:pt modelId="{473FF923-A2B3-46CB-95E3-E0B7B4BDCE47}" type="parTrans" cxnId="{075BF30A-5F29-452A-A37E-1095DE09F057}">
      <dgm:prSet/>
      <dgm:spPr/>
      <dgm:t>
        <a:bodyPr/>
        <a:lstStyle/>
        <a:p>
          <a:endParaRPr lang="ru-RU"/>
        </a:p>
      </dgm:t>
    </dgm:pt>
    <dgm:pt modelId="{DB7BC3F5-6D87-4133-990E-AE2F37C20BBE}" type="sibTrans" cxnId="{075BF30A-5F29-452A-A37E-1095DE09F057}">
      <dgm:prSet/>
      <dgm:spPr/>
      <dgm:t>
        <a:bodyPr/>
        <a:lstStyle/>
        <a:p>
          <a:endParaRPr lang="ru-RU"/>
        </a:p>
      </dgm:t>
    </dgm:pt>
    <dgm:pt modelId="{DD7B1BBB-21E5-4D63-AF74-A55A65DEADB4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5.Поликультурное и художественно -эстетическое воспитание.</a:t>
          </a:r>
          <a:endParaRPr lang="ru-RU" b="1" dirty="0">
            <a:solidFill>
              <a:srgbClr val="002060"/>
            </a:solidFill>
          </a:endParaRPr>
        </a:p>
      </dgm:t>
    </dgm:pt>
    <dgm:pt modelId="{32E32252-0397-4633-951B-A05FE7EC68EC}" type="parTrans" cxnId="{61CF3DB1-3A40-47AB-AB92-B16221945383}">
      <dgm:prSet/>
      <dgm:spPr/>
      <dgm:t>
        <a:bodyPr/>
        <a:lstStyle/>
        <a:p>
          <a:endParaRPr lang="ru-RU"/>
        </a:p>
      </dgm:t>
    </dgm:pt>
    <dgm:pt modelId="{DB77CFE4-2C46-495C-B9A9-700E8023584B}" type="sibTrans" cxnId="{61CF3DB1-3A40-47AB-AB92-B16221945383}">
      <dgm:prSet/>
      <dgm:spPr/>
      <dgm:t>
        <a:bodyPr/>
        <a:lstStyle/>
        <a:p>
          <a:endParaRPr lang="ru-RU"/>
        </a:p>
      </dgm:t>
    </dgm:pt>
    <dgm:pt modelId="{3481AAE6-9A9C-4041-AEFC-9E1E77CEE7B3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6.Физическое воспитание и здоровый образ жизни</a:t>
          </a:r>
          <a:endParaRPr lang="ru-RU" b="1" dirty="0">
            <a:solidFill>
              <a:srgbClr val="002060"/>
            </a:solidFill>
          </a:endParaRPr>
        </a:p>
      </dgm:t>
    </dgm:pt>
    <dgm:pt modelId="{59D1E90F-04F7-4C29-9254-443165857EB9}" type="parTrans" cxnId="{59329C33-33F8-45A8-98D6-559DC63C8F5D}">
      <dgm:prSet/>
      <dgm:spPr/>
      <dgm:t>
        <a:bodyPr/>
        <a:lstStyle/>
        <a:p>
          <a:endParaRPr lang="ru-RU"/>
        </a:p>
      </dgm:t>
    </dgm:pt>
    <dgm:pt modelId="{AD14E02F-1E48-4BF8-A0B8-0658859BF4F6}" type="sibTrans" cxnId="{59329C33-33F8-45A8-98D6-559DC63C8F5D}">
      <dgm:prSet/>
      <dgm:spPr/>
      <dgm:t>
        <a:bodyPr/>
        <a:lstStyle/>
        <a:p>
          <a:endParaRPr lang="ru-RU"/>
        </a:p>
      </dgm:t>
    </dgm:pt>
    <dgm:pt modelId="{7E9F9401-03EE-4A61-B229-21FDA0683C4A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7.Трудовое, экономическое и экологическое воспитание.</a:t>
          </a:r>
          <a:endParaRPr lang="ru-RU" b="1" dirty="0">
            <a:solidFill>
              <a:srgbClr val="002060"/>
            </a:solidFill>
          </a:endParaRPr>
        </a:p>
      </dgm:t>
    </dgm:pt>
    <dgm:pt modelId="{3895BA9A-0A81-4CC9-96F8-7F0A9F3D5286}" type="parTrans" cxnId="{C47D1D45-562D-456F-BE51-2EDDE466C19A}">
      <dgm:prSet/>
      <dgm:spPr/>
      <dgm:t>
        <a:bodyPr/>
        <a:lstStyle/>
        <a:p>
          <a:endParaRPr lang="ru-RU"/>
        </a:p>
      </dgm:t>
    </dgm:pt>
    <dgm:pt modelId="{29026542-BD83-45EF-9D5B-498EC8893EF7}" type="sibTrans" cxnId="{C47D1D45-562D-456F-BE51-2EDDE466C19A}">
      <dgm:prSet/>
      <dgm:spPr/>
      <dgm:t>
        <a:bodyPr/>
        <a:lstStyle/>
        <a:p>
          <a:endParaRPr lang="ru-RU"/>
        </a:p>
      </dgm:t>
    </dgm:pt>
    <dgm:pt modelId="{1309CFA0-E79E-40FB-A4A6-5B0A3A3FE53F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8.Интелектуальное воспитание и воспитание информационной культуры</a:t>
          </a:r>
          <a:endParaRPr lang="ru-RU" b="1" dirty="0">
            <a:solidFill>
              <a:srgbClr val="002060"/>
            </a:solidFill>
          </a:endParaRPr>
        </a:p>
      </dgm:t>
    </dgm:pt>
    <dgm:pt modelId="{938B4910-7EED-43BA-8435-0E361CD6188E}" type="parTrans" cxnId="{1DFE8F18-3F41-4385-996A-FFC647AF7D4C}">
      <dgm:prSet/>
      <dgm:spPr/>
      <dgm:t>
        <a:bodyPr/>
        <a:lstStyle/>
        <a:p>
          <a:endParaRPr lang="ru-RU"/>
        </a:p>
      </dgm:t>
    </dgm:pt>
    <dgm:pt modelId="{E3D2CB4A-E38D-40B1-98CC-38A05C5D63C5}" type="sibTrans" cxnId="{1DFE8F18-3F41-4385-996A-FFC647AF7D4C}">
      <dgm:prSet/>
      <dgm:spPr/>
      <dgm:t>
        <a:bodyPr/>
        <a:lstStyle/>
        <a:p>
          <a:endParaRPr lang="ru-RU"/>
        </a:p>
      </dgm:t>
    </dgm:pt>
    <dgm:pt modelId="{9430CF01-1C0B-43DE-A0B3-445A824B614A}" type="pres">
      <dgm:prSet presAssocID="{91AA93E4-2465-448F-B94D-43E1472D03F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C2BF03D-4B80-4C99-940F-2CC245034156}" type="pres">
      <dgm:prSet presAssocID="{EB1F07EB-5BE0-408D-AC3F-9C7BB4091EDA}" presName="compNode" presStyleCnt="0"/>
      <dgm:spPr/>
    </dgm:pt>
    <dgm:pt modelId="{16B2C7F8-A3CA-411F-A080-ABF5F25ED11D}" type="pres">
      <dgm:prSet presAssocID="{EB1F07EB-5BE0-408D-AC3F-9C7BB4091EDA}" presName="dummyConnPt" presStyleCnt="0"/>
      <dgm:spPr/>
    </dgm:pt>
    <dgm:pt modelId="{AB0E987E-44DC-423B-B02D-77A9E866B388}" type="pres">
      <dgm:prSet presAssocID="{EB1F07EB-5BE0-408D-AC3F-9C7BB4091ED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8B615-784C-4642-9DDF-F9CA8D808A9A}" type="pres">
      <dgm:prSet presAssocID="{3B9EFFFC-D0FC-462C-845C-E4EA2C0C46A9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207B29CD-B95E-4734-80E4-F99B47B5DE5D}" type="pres">
      <dgm:prSet presAssocID="{38785CBB-8D03-495C-B41B-B438033BFB30}" presName="compNode" presStyleCnt="0"/>
      <dgm:spPr/>
    </dgm:pt>
    <dgm:pt modelId="{70A86E95-ABF5-4F66-A74E-6E1795F62A9C}" type="pres">
      <dgm:prSet presAssocID="{38785CBB-8D03-495C-B41B-B438033BFB30}" presName="dummyConnPt" presStyleCnt="0"/>
      <dgm:spPr/>
    </dgm:pt>
    <dgm:pt modelId="{ACCEC592-7347-4C90-B4B1-7C4F3955311A}" type="pres">
      <dgm:prSet presAssocID="{38785CBB-8D03-495C-B41B-B438033BFB3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9F333-8B8D-4F57-ADBC-BE31AB5657B3}" type="pres">
      <dgm:prSet presAssocID="{C6047FCB-0C44-4F9C-932C-717FCF0076A7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92FAECA1-28FC-43AC-8B69-8925C69E76AF}" type="pres">
      <dgm:prSet presAssocID="{BBAC6B09-261E-440C-B42F-BC52B38BBB78}" presName="compNode" presStyleCnt="0"/>
      <dgm:spPr/>
    </dgm:pt>
    <dgm:pt modelId="{10ED9B4C-EBFA-4DFD-B403-BDA2C23F71EB}" type="pres">
      <dgm:prSet presAssocID="{BBAC6B09-261E-440C-B42F-BC52B38BBB78}" presName="dummyConnPt" presStyleCnt="0"/>
      <dgm:spPr/>
    </dgm:pt>
    <dgm:pt modelId="{65C7E8A1-0901-4865-9E50-DDEAC41D5609}" type="pres">
      <dgm:prSet presAssocID="{BBAC6B09-261E-440C-B42F-BC52B38BBB7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6BFE0F-1779-42F5-B639-0F2DACCE153F}" type="pres">
      <dgm:prSet presAssocID="{8917823B-953C-4366-90D6-4CCC6C9F4585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E7759B0-8349-499B-97B0-1994854028D7}" type="pres">
      <dgm:prSet presAssocID="{0004C162-EEFD-4E31-857D-BEE4A606D139}" presName="compNode" presStyleCnt="0"/>
      <dgm:spPr/>
    </dgm:pt>
    <dgm:pt modelId="{934D220D-7DEE-40B4-8D2B-03633E12816C}" type="pres">
      <dgm:prSet presAssocID="{0004C162-EEFD-4E31-857D-BEE4A606D139}" presName="dummyConnPt" presStyleCnt="0"/>
      <dgm:spPr/>
    </dgm:pt>
    <dgm:pt modelId="{FC48BB3D-69D6-47F0-AF8F-A034E55D783F}" type="pres">
      <dgm:prSet presAssocID="{0004C162-EEFD-4E31-857D-BEE4A606D139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DEF09-D806-4AAF-A2B3-5EEBE5FD7522}" type="pres">
      <dgm:prSet presAssocID="{84B4CFF1-A26C-4087-9407-3BCC72144E95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1EDD0FC7-4974-46A7-94CE-0C9C7585E25E}" type="pres">
      <dgm:prSet presAssocID="{E6EB4A53-9D0D-401D-A47D-9DC71F313CEA}" presName="compNode" presStyleCnt="0"/>
      <dgm:spPr/>
    </dgm:pt>
    <dgm:pt modelId="{BC4A04E9-C4A6-4F90-967B-E86F30F864B0}" type="pres">
      <dgm:prSet presAssocID="{E6EB4A53-9D0D-401D-A47D-9DC71F313CEA}" presName="dummyConnPt" presStyleCnt="0"/>
      <dgm:spPr/>
    </dgm:pt>
    <dgm:pt modelId="{4CBCF102-296C-4B9E-A4CA-73F09DF2337C}" type="pres">
      <dgm:prSet presAssocID="{E6EB4A53-9D0D-401D-A47D-9DC71F313CE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5E6EDA-71D0-44FC-B0AB-526F100A5352}" type="pres">
      <dgm:prSet presAssocID="{DB7BC3F5-6D87-4133-990E-AE2F37C20BBE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3136473F-20CE-4783-A666-15EA8C168507}" type="pres">
      <dgm:prSet presAssocID="{DD7B1BBB-21E5-4D63-AF74-A55A65DEADB4}" presName="compNode" presStyleCnt="0"/>
      <dgm:spPr/>
    </dgm:pt>
    <dgm:pt modelId="{AB336916-4B51-4062-BAF1-DA7BB38F40A7}" type="pres">
      <dgm:prSet presAssocID="{DD7B1BBB-21E5-4D63-AF74-A55A65DEADB4}" presName="dummyConnPt" presStyleCnt="0"/>
      <dgm:spPr/>
    </dgm:pt>
    <dgm:pt modelId="{1A1E2634-7312-4878-A345-43F70D8A2BF7}" type="pres">
      <dgm:prSet presAssocID="{DD7B1BBB-21E5-4D63-AF74-A55A65DEADB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5BB9F-FFC9-48F4-8474-69D7CA7E98C1}" type="pres">
      <dgm:prSet presAssocID="{DB77CFE4-2C46-495C-B9A9-700E8023584B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D7DE3150-F730-4C6D-B98E-BF06ADB0E389}" type="pres">
      <dgm:prSet presAssocID="{3481AAE6-9A9C-4041-AEFC-9E1E77CEE7B3}" presName="compNode" presStyleCnt="0"/>
      <dgm:spPr/>
    </dgm:pt>
    <dgm:pt modelId="{903F5FAF-D5A1-494E-AB5A-D88FC4F9A929}" type="pres">
      <dgm:prSet presAssocID="{3481AAE6-9A9C-4041-AEFC-9E1E77CEE7B3}" presName="dummyConnPt" presStyleCnt="0"/>
      <dgm:spPr/>
    </dgm:pt>
    <dgm:pt modelId="{52F99524-8846-4B7A-B33A-B02DBEBF8A1A}" type="pres">
      <dgm:prSet presAssocID="{3481AAE6-9A9C-4041-AEFC-9E1E77CEE7B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3D868-3480-4F1F-A0E6-B7DDC232E4B9}" type="pres">
      <dgm:prSet presAssocID="{AD14E02F-1E48-4BF8-A0B8-0658859BF4F6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12A1FC59-0387-4D2E-B3A5-3485C6C57F9A}" type="pres">
      <dgm:prSet presAssocID="{7E9F9401-03EE-4A61-B229-21FDA0683C4A}" presName="compNode" presStyleCnt="0"/>
      <dgm:spPr/>
    </dgm:pt>
    <dgm:pt modelId="{9CF21328-F008-4AD4-AD56-8111896637E2}" type="pres">
      <dgm:prSet presAssocID="{7E9F9401-03EE-4A61-B229-21FDA0683C4A}" presName="dummyConnPt" presStyleCnt="0"/>
      <dgm:spPr/>
    </dgm:pt>
    <dgm:pt modelId="{F050B28D-7069-4996-A680-E868BC4C3866}" type="pres">
      <dgm:prSet presAssocID="{7E9F9401-03EE-4A61-B229-21FDA0683C4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CF378-026C-499E-9BB6-648219F7220C}" type="pres">
      <dgm:prSet presAssocID="{29026542-BD83-45EF-9D5B-498EC8893EF7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33711476-E422-4C5D-8B5C-2E197D637830}" type="pres">
      <dgm:prSet presAssocID="{1309CFA0-E79E-40FB-A4A6-5B0A3A3FE53F}" presName="compNode" presStyleCnt="0"/>
      <dgm:spPr/>
    </dgm:pt>
    <dgm:pt modelId="{2E29DBD2-266E-4C28-9D2E-B21A0C0153B0}" type="pres">
      <dgm:prSet presAssocID="{1309CFA0-E79E-40FB-A4A6-5B0A3A3FE53F}" presName="dummyConnPt" presStyleCnt="0"/>
      <dgm:spPr/>
    </dgm:pt>
    <dgm:pt modelId="{701407A3-7CD3-4D15-B34D-F2A541BF2A49}" type="pres">
      <dgm:prSet presAssocID="{1309CFA0-E79E-40FB-A4A6-5B0A3A3FE53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29C33-33F8-45A8-98D6-559DC63C8F5D}" srcId="{91AA93E4-2465-448F-B94D-43E1472D03F3}" destId="{3481AAE6-9A9C-4041-AEFC-9E1E77CEE7B3}" srcOrd="6" destOrd="0" parTransId="{59D1E90F-04F7-4C29-9254-443165857EB9}" sibTransId="{AD14E02F-1E48-4BF8-A0B8-0658859BF4F6}"/>
    <dgm:cxn modelId="{1400095A-7027-486B-B6AA-377E224B0D33}" type="presOf" srcId="{84B4CFF1-A26C-4087-9407-3BCC72144E95}" destId="{448DEF09-D806-4AAF-A2B3-5EEBE5FD7522}" srcOrd="0" destOrd="0" presId="urn:microsoft.com/office/officeart/2005/8/layout/bProcess4"/>
    <dgm:cxn modelId="{B268FB5A-9D60-474D-8FAA-35DDA01CA6DC}" type="presOf" srcId="{C6047FCB-0C44-4F9C-932C-717FCF0076A7}" destId="{F4A9F333-8B8D-4F57-ADBC-BE31AB5657B3}" srcOrd="0" destOrd="0" presId="urn:microsoft.com/office/officeart/2005/8/layout/bProcess4"/>
    <dgm:cxn modelId="{6BBE512D-B7E5-4F7A-A8FB-069FB63B201C}" type="presOf" srcId="{3B9EFFFC-D0FC-462C-845C-E4EA2C0C46A9}" destId="{0468B615-784C-4642-9DDF-F9CA8D808A9A}" srcOrd="0" destOrd="0" presId="urn:microsoft.com/office/officeart/2005/8/layout/bProcess4"/>
    <dgm:cxn modelId="{A3E6ED82-CFC3-4CD0-B899-22C933AF513B}" srcId="{91AA93E4-2465-448F-B94D-43E1472D03F3}" destId="{BBAC6B09-261E-440C-B42F-BC52B38BBB78}" srcOrd="2" destOrd="0" parTransId="{806D892B-0970-4261-991B-4A61C9925CE7}" sibTransId="{8917823B-953C-4366-90D6-4CCC6C9F4585}"/>
    <dgm:cxn modelId="{60F6A5FC-C996-426C-90D7-DFB567C71915}" type="presOf" srcId="{7E9F9401-03EE-4A61-B229-21FDA0683C4A}" destId="{F050B28D-7069-4996-A680-E868BC4C3866}" srcOrd="0" destOrd="0" presId="urn:microsoft.com/office/officeart/2005/8/layout/bProcess4"/>
    <dgm:cxn modelId="{3C184333-FCE9-4211-9D62-F0BDF4AE1331}" type="presOf" srcId="{29026542-BD83-45EF-9D5B-498EC8893EF7}" destId="{FF6CF378-026C-499E-9BB6-648219F7220C}" srcOrd="0" destOrd="0" presId="urn:microsoft.com/office/officeart/2005/8/layout/bProcess4"/>
    <dgm:cxn modelId="{5DB6161A-AB70-4F41-B9B2-EE344233FAB2}" srcId="{91AA93E4-2465-448F-B94D-43E1472D03F3}" destId="{EB1F07EB-5BE0-408D-AC3F-9C7BB4091EDA}" srcOrd="0" destOrd="0" parTransId="{0F0E9A53-5CBE-4993-9263-AA5771F23BE7}" sibTransId="{3B9EFFFC-D0FC-462C-845C-E4EA2C0C46A9}"/>
    <dgm:cxn modelId="{1DFE8F18-3F41-4385-996A-FFC647AF7D4C}" srcId="{91AA93E4-2465-448F-B94D-43E1472D03F3}" destId="{1309CFA0-E79E-40FB-A4A6-5B0A3A3FE53F}" srcOrd="8" destOrd="0" parTransId="{938B4910-7EED-43BA-8435-0E361CD6188E}" sibTransId="{E3D2CB4A-E38D-40B1-98CC-38A05C5D63C5}"/>
    <dgm:cxn modelId="{61CF3DB1-3A40-47AB-AB92-B16221945383}" srcId="{91AA93E4-2465-448F-B94D-43E1472D03F3}" destId="{DD7B1BBB-21E5-4D63-AF74-A55A65DEADB4}" srcOrd="5" destOrd="0" parTransId="{32E32252-0397-4633-951B-A05FE7EC68EC}" sibTransId="{DB77CFE4-2C46-495C-B9A9-700E8023584B}"/>
    <dgm:cxn modelId="{92721269-2766-4F22-8090-2BB6E93363F5}" type="presOf" srcId="{1309CFA0-E79E-40FB-A4A6-5B0A3A3FE53F}" destId="{701407A3-7CD3-4D15-B34D-F2A541BF2A49}" srcOrd="0" destOrd="0" presId="urn:microsoft.com/office/officeart/2005/8/layout/bProcess4"/>
    <dgm:cxn modelId="{F0C9DD4C-C14A-426A-8D6D-58940798AE09}" type="presOf" srcId="{DB77CFE4-2C46-495C-B9A9-700E8023584B}" destId="{4065BB9F-FFC9-48F4-8474-69D7CA7E98C1}" srcOrd="0" destOrd="0" presId="urn:microsoft.com/office/officeart/2005/8/layout/bProcess4"/>
    <dgm:cxn modelId="{76EC7703-D55A-4B0E-AE24-F6D1042B1425}" type="presOf" srcId="{E6EB4A53-9D0D-401D-A47D-9DC71F313CEA}" destId="{4CBCF102-296C-4B9E-A4CA-73F09DF2337C}" srcOrd="0" destOrd="0" presId="urn:microsoft.com/office/officeart/2005/8/layout/bProcess4"/>
    <dgm:cxn modelId="{EE6A6377-42B8-4858-87D3-D67B04E6EDC0}" type="presOf" srcId="{0004C162-EEFD-4E31-857D-BEE4A606D139}" destId="{FC48BB3D-69D6-47F0-AF8F-A034E55D783F}" srcOrd="0" destOrd="0" presId="urn:microsoft.com/office/officeart/2005/8/layout/bProcess4"/>
    <dgm:cxn modelId="{272752AE-878B-4D9E-B8CE-52DD2E0946CE}" srcId="{91AA93E4-2465-448F-B94D-43E1472D03F3}" destId="{0004C162-EEFD-4E31-857D-BEE4A606D139}" srcOrd="3" destOrd="0" parTransId="{986ECB26-B615-4D12-8E15-CEA877DB8A40}" sibTransId="{84B4CFF1-A26C-4087-9407-3BCC72144E95}"/>
    <dgm:cxn modelId="{DBA22AF8-D0B3-4D34-AAAF-7DE21B93A06B}" type="presOf" srcId="{AD14E02F-1E48-4BF8-A0B8-0658859BF4F6}" destId="{58D3D868-3480-4F1F-A0E6-B7DDC232E4B9}" srcOrd="0" destOrd="0" presId="urn:microsoft.com/office/officeart/2005/8/layout/bProcess4"/>
    <dgm:cxn modelId="{9C487989-F347-4597-B133-DCD77B6902DF}" type="presOf" srcId="{3481AAE6-9A9C-4041-AEFC-9E1E77CEE7B3}" destId="{52F99524-8846-4B7A-B33A-B02DBEBF8A1A}" srcOrd="0" destOrd="0" presId="urn:microsoft.com/office/officeart/2005/8/layout/bProcess4"/>
    <dgm:cxn modelId="{11696C8B-9BB9-4CAF-84E5-6CC722EA3A5C}" type="presOf" srcId="{EB1F07EB-5BE0-408D-AC3F-9C7BB4091EDA}" destId="{AB0E987E-44DC-423B-B02D-77A9E866B388}" srcOrd="0" destOrd="0" presId="urn:microsoft.com/office/officeart/2005/8/layout/bProcess4"/>
    <dgm:cxn modelId="{2E0CAC6A-EA60-4FCB-AE2B-CB51A4C53907}" srcId="{91AA93E4-2465-448F-B94D-43E1472D03F3}" destId="{38785CBB-8D03-495C-B41B-B438033BFB30}" srcOrd="1" destOrd="0" parTransId="{7BC87586-77B9-467B-8821-0B2FF1AC5541}" sibTransId="{C6047FCB-0C44-4F9C-932C-717FCF0076A7}"/>
    <dgm:cxn modelId="{C1C669DE-69FA-45DA-8894-D13E1A990131}" type="presOf" srcId="{91AA93E4-2465-448F-B94D-43E1472D03F3}" destId="{9430CF01-1C0B-43DE-A0B3-445A824B614A}" srcOrd="0" destOrd="0" presId="urn:microsoft.com/office/officeart/2005/8/layout/bProcess4"/>
    <dgm:cxn modelId="{167DAE52-AE37-4048-AA91-0810AA3DEF7E}" type="presOf" srcId="{BBAC6B09-261E-440C-B42F-BC52B38BBB78}" destId="{65C7E8A1-0901-4865-9E50-DDEAC41D5609}" srcOrd="0" destOrd="0" presId="urn:microsoft.com/office/officeart/2005/8/layout/bProcess4"/>
    <dgm:cxn modelId="{075BF30A-5F29-452A-A37E-1095DE09F057}" srcId="{91AA93E4-2465-448F-B94D-43E1472D03F3}" destId="{E6EB4A53-9D0D-401D-A47D-9DC71F313CEA}" srcOrd="4" destOrd="0" parTransId="{473FF923-A2B3-46CB-95E3-E0B7B4BDCE47}" sibTransId="{DB7BC3F5-6D87-4133-990E-AE2F37C20BBE}"/>
    <dgm:cxn modelId="{D7EFC393-D8CD-42CA-8FF3-087D14CB776D}" type="presOf" srcId="{DB7BC3F5-6D87-4133-990E-AE2F37C20BBE}" destId="{0C5E6EDA-71D0-44FC-B0AB-526F100A5352}" srcOrd="0" destOrd="0" presId="urn:microsoft.com/office/officeart/2005/8/layout/bProcess4"/>
    <dgm:cxn modelId="{8FC221CE-3172-43DD-A1A9-475291DD755C}" type="presOf" srcId="{38785CBB-8D03-495C-B41B-B438033BFB30}" destId="{ACCEC592-7347-4C90-B4B1-7C4F3955311A}" srcOrd="0" destOrd="0" presId="urn:microsoft.com/office/officeart/2005/8/layout/bProcess4"/>
    <dgm:cxn modelId="{C47D1D45-562D-456F-BE51-2EDDE466C19A}" srcId="{91AA93E4-2465-448F-B94D-43E1472D03F3}" destId="{7E9F9401-03EE-4A61-B229-21FDA0683C4A}" srcOrd="7" destOrd="0" parTransId="{3895BA9A-0A81-4CC9-96F8-7F0A9F3D5286}" sibTransId="{29026542-BD83-45EF-9D5B-498EC8893EF7}"/>
    <dgm:cxn modelId="{60852F21-F0A0-4EF2-920F-CEA3578DE856}" type="presOf" srcId="{8917823B-953C-4366-90D6-4CCC6C9F4585}" destId="{926BFE0F-1779-42F5-B639-0F2DACCE153F}" srcOrd="0" destOrd="0" presId="urn:microsoft.com/office/officeart/2005/8/layout/bProcess4"/>
    <dgm:cxn modelId="{AD1356C4-7369-44C8-8D54-48E766855E12}" type="presOf" srcId="{DD7B1BBB-21E5-4D63-AF74-A55A65DEADB4}" destId="{1A1E2634-7312-4878-A345-43F70D8A2BF7}" srcOrd="0" destOrd="0" presId="urn:microsoft.com/office/officeart/2005/8/layout/bProcess4"/>
    <dgm:cxn modelId="{0D19622D-C45C-4399-ABFE-86A94473D101}" type="presParOf" srcId="{9430CF01-1C0B-43DE-A0B3-445A824B614A}" destId="{BC2BF03D-4B80-4C99-940F-2CC245034156}" srcOrd="0" destOrd="0" presId="urn:microsoft.com/office/officeart/2005/8/layout/bProcess4"/>
    <dgm:cxn modelId="{90619B4A-3D5B-45DD-A147-53F82B6F0B1D}" type="presParOf" srcId="{BC2BF03D-4B80-4C99-940F-2CC245034156}" destId="{16B2C7F8-A3CA-411F-A080-ABF5F25ED11D}" srcOrd="0" destOrd="0" presId="urn:microsoft.com/office/officeart/2005/8/layout/bProcess4"/>
    <dgm:cxn modelId="{A3C45198-3B21-4552-A24A-AFF2C4BA0D4E}" type="presParOf" srcId="{BC2BF03D-4B80-4C99-940F-2CC245034156}" destId="{AB0E987E-44DC-423B-B02D-77A9E866B388}" srcOrd="1" destOrd="0" presId="urn:microsoft.com/office/officeart/2005/8/layout/bProcess4"/>
    <dgm:cxn modelId="{D68AF3C3-BD8A-4FB0-A490-31BE0B56D8CD}" type="presParOf" srcId="{9430CF01-1C0B-43DE-A0B3-445A824B614A}" destId="{0468B615-784C-4642-9DDF-F9CA8D808A9A}" srcOrd="1" destOrd="0" presId="urn:microsoft.com/office/officeart/2005/8/layout/bProcess4"/>
    <dgm:cxn modelId="{99B0B796-2B86-40DD-B75A-75F975EB4F46}" type="presParOf" srcId="{9430CF01-1C0B-43DE-A0B3-445A824B614A}" destId="{207B29CD-B95E-4734-80E4-F99B47B5DE5D}" srcOrd="2" destOrd="0" presId="urn:microsoft.com/office/officeart/2005/8/layout/bProcess4"/>
    <dgm:cxn modelId="{A50E6325-5469-4279-8DA9-6E86AC74A7C6}" type="presParOf" srcId="{207B29CD-B95E-4734-80E4-F99B47B5DE5D}" destId="{70A86E95-ABF5-4F66-A74E-6E1795F62A9C}" srcOrd="0" destOrd="0" presId="urn:microsoft.com/office/officeart/2005/8/layout/bProcess4"/>
    <dgm:cxn modelId="{6CD741B1-63D0-4F12-8641-212848A3F1EA}" type="presParOf" srcId="{207B29CD-B95E-4734-80E4-F99B47B5DE5D}" destId="{ACCEC592-7347-4C90-B4B1-7C4F3955311A}" srcOrd="1" destOrd="0" presId="urn:microsoft.com/office/officeart/2005/8/layout/bProcess4"/>
    <dgm:cxn modelId="{7415D825-977C-47C3-98C9-158945C624B4}" type="presParOf" srcId="{9430CF01-1C0B-43DE-A0B3-445A824B614A}" destId="{F4A9F333-8B8D-4F57-ADBC-BE31AB5657B3}" srcOrd="3" destOrd="0" presId="urn:microsoft.com/office/officeart/2005/8/layout/bProcess4"/>
    <dgm:cxn modelId="{55C396B9-51FC-4070-BE57-F6261EC00549}" type="presParOf" srcId="{9430CF01-1C0B-43DE-A0B3-445A824B614A}" destId="{92FAECA1-28FC-43AC-8B69-8925C69E76AF}" srcOrd="4" destOrd="0" presId="urn:microsoft.com/office/officeart/2005/8/layout/bProcess4"/>
    <dgm:cxn modelId="{0957B5F0-1653-4699-93E7-1FEF86854F2F}" type="presParOf" srcId="{92FAECA1-28FC-43AC-8B69-8925C69E76AF}" destId="{10ED9B4C-EBFA-4DFD-B403-BDA2C23F71EB}" srcOrd="0" destOrd="0" presId="urn:microsoft.com/office/officeart/2005/8/layout/bProcess4"/>
    <dgm:cxn modelId="{EC8F90A2-3B6E-4AA4-A694-0DD623B35B0D}" type="presParOf" srcId="{92FAECA1-28FC-43AC-8B69-8925C69E76AF}" destId="{65C7E8A1-0901-4865-9E50-DDEAC41D5609}" srcOrd="1" destOrd="0" presId="urn:microsoft.com/office/officeart/2005/8/layout/bProcess4"/>
    <dgm:cxn modelId="{99712195-C9C9-4512-808C-AF8AB7E626B0}" type="presParOf" srcId="{9430CF01-1C0B-43DE-A0B3-445A824B614A}" destId="{926BFE0F-1779-42F5-B639-0F2DACCE153F}" srcOrd="5" destOrd="0" presId="urn:microsoft.com/office/officeart/2005/8/layout/bProcess4"/>
    <dgm:cxn modelId="{CCEE9BC6-3975-44D9-9E24-B7F2266E9295}" type="presParOf" srcId="{9430CF01-1C0B-43DE-A0B3-445A824B614A}" destId="{0E7759B0-8349-499B-97B0-1994854028D7}" srcOrd="6" destOrd="0" presId="urn:microsoft.com/office/officeart/2005/8/layout/bProcess4"/>
    <dgm:cxn modelId="{9D77F3A4-DE75-484C-9735-78BAA52331A1}" type="presParOf" srcId="{0E7759B0-8349-499B-97B0-1994854028D7}" destId="{934D220D-7DEE-40B4-8D2B-03633E12816C}" srcOrd="0" destOrd="0" presId="urn:microsoft.com/office/officeart/2005/8/layout/bProcess4"/>
    <dgm:cxn modelId="{AA2EB829-4A6C-4927-9693-00574D03AF10}" type="presParOf" srcId="{0E7759B0-8349-499B-97B0-1994854028D7}" destId="{FC48BB3D-69D6-47F0-AF8F-A034E55D783F}" srcOrd="1" destOrd="0" presId="urn:microsoft.com/office/officeart/2005/8/layout/bProcess4"/>
    <dgm:cxn modelId="{64BA95AF-72BB-4A2C-A142-5ECB537BF965}" type="presParOf" srcId="{9430CF01-1C0B-43DE-A0B3-445A824B614A}" destId="{448DEF09-D806-4AAF-A2B3-5EEBE5FD7522}" srcOrd="7" destOrd="0" presId="urn:microsoft.com/office/officeart/2005/8/layout/bProcess4"/>
    <dgm:cxn modelId="{2B4C3616-9880-4B29-B8D6-0CBAC7C77E89}" type="presParOf" srcId="{9430CF01-1C0B-43DE-A0B3-445A824B614A}" destId="{1EDD0FC7-4974-46A7-94CE-0C9C7585E25E}" srcOrd="8" destOrd="0" presId="urn:microsoft.com/office/officeart/2005/8/layout/bProcess4"/>
    <dgm:cxn modelId="{523F219A-DD64-4572-A2F3-7DF0CDA8FCD5}" type="presParOf" srcId="{1EDD0FC7-4974-46A7-94CE-0C9C7585E25E}" destId="{BC4A04E9-C4A6-4F90-967B-E86F30F864B0}" srcOrd="0" destOrd="0" presId="urn:microsoft.com/office/officeart/2005/8/layout/bProcess4"/>
    <dgm:cxn modelId="{09386137-C7B1-4E64-BE03-F587782FA0D0}" type="presParOf" srcId="{1EDD0FC7-4974-46A7-94CE-0C9C7585E25E}" destId="{4CBCF102-296C-4B9E-A4CA-73F09DF2337C}" srcOrd="1" destOrd="0" presId="urn:microsoft.com/office/officeart/2005/8/layout/bProcess4"/>
    <dgm:cxn modelId="{DB6E3048-4B4F-44CD-A689-DF7C63055F61}" type="presParOf" srcId="{9430CF01-1C0B-43DE-A0B3-445A824B614A}" destId="{0C5E6EDA-71D0-44FC-B0AB-526F100A5352}" srcOrd="9" destOrd="0" presId="urn:microsoft.com/office/officeart/2005/8/layout/bProcess4"/>
    <dgm:cxn modelId="{786043F5-3681-40D3-BE86-1C3C7C018F90}" type="presParOf" srcId="{9430CF01-1C0B-43DE-A0B3-445A824B614A}" destId="{3136473F-20CE-4783-A666-15EA8C168507}" srcOrd="10" destOrd="0" presId="urn:microsoft.com/office/officeart/2005/8/layout/bProcess4"/>
    <dgm:cxn modelId="{4D844C7F-A22D-407F-8F4C-90B30E13A195}" type="presParOf" srcId="{3136473F-20CE-4783-A666-15EA8C168507}" destId="{AB336916-4B51-4062-BAF1-DA7BB38F40A7}" srcOrd="0" destOrd="0" presId="urn:microsoft.com/office/officeart/2005/8/layout/bProcess4"/>
    <dgm:cxn modelId="{29DA1486-359A-4AEE-9F5E-F72BE5A4A7D4}" type="presParOf" srcId="{3136473F-20CE-4783-A666-15EA8C168507}" destId="{1A1E2634-7312-4878-A345-43F70D8A2BF7}" srcOrd="1" destOrd="0" presId="urn:microsoft.com/office/officeart/2005/8/layout/bProcess4"/>
    <dgm:cxn modelId="{44815723-07C7-4D27-9868-37B0928E0203}" type="presParOf" srcId="{9430CF01-1C0B-43DE-A0B3-445A824B614A}" destId="{4065BB9F-FFC9-48F4-8474-69D7CA7E98C1}" srcOrd="11" destOrd="0" presId="urn:microsoft.com/office/officeart/2005/8/layout/bProcess4"/>
    <dgm:cxn modelId="{468B0E37-88E7-4954-8E81-91CC0FE8CFC6}" type="presParOf" srcId="{9430CF01-1C0B-43DE-A0B3-445A824B614A}" destId="{D7DE3150-F730-4C6D-B98E-BF06ADB0E389}" srcOrd="12" destOrd="0" presId="urn:microsoft.com/office/officeart/2005/8/layout/bProcess4"/>
    <dgm:cxn modelId="{EC7192B0-828A-421F-9BFF-632CC02039AC}" type="presParOf" srcId="{D7DE3150-F730-4C6D-B98E-BF06ADB0E389}" destId="{903F5FAF-D5A1-494E-AB5A-D88FC4F9A929}" srcOrd="0" destOrd="0" presId="urn:microsoft.com/office/officeart/2005/8/layout/bProcess4"/>
    <dgm:cxn modelId="{F8B4A74F-8D35-4E41-9D83-A12BC861837F}" type="presParOf" srcId="{D7DE3150-F730-4C6D-B98E-BF06ADB0E389}" destId="{52F99524-8846-4B7A-B33A-B02DBEBF8A1A}" srcOrd="1" destOrd="0" presId="urn:microsoft.com/office/officeart/2005/8/layout/bProcess4"/>
    <dgm:cxn modelId="{16FCF28F-A309-4630-82E0-7B85F6B3EADB}" type="presParOf" srcId="{9430CF01-1C0B-43DE-A0B3-445A824B614A}" destId="{58D3D868-3480-4F1F-A0E6-B7DDC232E4B9}" srcOrd="13" destOrd="0" presId="urn:microsoft.com/office/officeart/2005/8/layout/bProcess4"/>
    <dgm:cxn modelId="{E3BF840F-9664-4E57-AEEF-2941593AC8F9}" type="presParOf" srcId="{9430CF01-1C0B-43DE-A0B3-445A824B614A}" destId="{12A1FC59-0387-4D2E-B3A5-3485C6C57F9A}" srcOrd="14" destOrd="0" presId="urn:microsoft.com/office/officeart/2005/8/layout/bProcess4"/>
    <dgm:cxn modelId="{06F08892-B006-4C62-8244-09B5D9D49B85}" type="presParOf" srcId="{12A1FC59-0387-4D2E-B3A5-3485C6C57F9A}" destId="{9CF21328-F008-4AD4-AD56-8111896637E2}" srcOrd="0" destOrd="0" presId="urn:microsoft.com/office/officeart/2005/8/layout/bProcess4"/>
    <dgm:cxn modelId="{8D1D669F-6CA3-43E6-9CDF-CCED0AFF2F17}" type="presParOf" srcId="{12A1FC59-0387-4D2E-B3A5-3485C6C57F9A}" destId="{F050B28D-7069-4996-A680-E868BC4C3866}" srcOrd="1" destOrd="0" presId="urn:microsoft.com/office/officeart/2005/8/layout/bProcess4"/>
    <dgm:cxn modelId="{1E98FC87-EAB9-43B3-8B14-94441B5E71B3}" type="presParOf" srcId="{9430CF01-1C0B-43DE-A0B3-445A824B614A}" destId="{FF6CF378-026C-499E-9BB6-648219F7220C}" srcOrd="15" destOrd="0" presId="urn:microsoft.com/office/officeart/2005/8/layout/bProcess4"/>
    <dgm:cxn modelId="{9ECDD92A-3B4C-4519-AFBE-F5A46F908575}" type="presParOf" srcId="{9430CF01-1C0B-43DE-A0B3-445A824B614A}" destId="{33711476-E422-4C5D-8B5C-2E197D637830}" srcOrd="16" destOrd="0" presId="urn:microsoft.com/office/officeart/2005/8/layout/bProcess4"/>
    <dgm:cxn modelId="{0C39C828-D32C-4CFB-8D4C-295CCD36540C}" type="presParOf" srcId="{33711476-E422-4C5D-8B5C-2E197D637830}" destId="{2E29DBD2-266E-4C28-9D2E-B21A0C0153B0}" srcOrd="0" destOrd="0" presId="urn:microsoft.com/office/officeart/2005/8/layout/bProcess4"/>
    <dgm:cxn modelId="{4B685EFE-6B19-46D7-98DC-5CED02845608}" type="presParOf" srcId="{33711476-E422-4C5D-8B5C-2E197D637830}" destId="{701407A3-7CD3-4D15-B34D-F2A541BF2A4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8B615-784C-4642-9DDF-F9CA8D808A9A}">
      <dsp:nvSpPr>
        <dsp:cNvPr id="0" name=""/>
        <dsp:cNvSpPr/>
      </dsp:nvSpPr>
      <dsp:spPr>
        <a:xfrm rot="5400000">
          <a:off x="-374749" y="1336581"/>
          <a:ext cx="1655895" cy="19988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E987E-44DC-423B-B02D-77A9E866B388}">
      <dsp:nvSpPr>
        <dsp:cNvPr id="0" name=""/>
        <dsp:cNvSpPr/>
      </dsp:nvSpPr>
      <dsp:spPr>
        <a:xfrm>
          <a:off x="4092" y="276711"/>
          <a:ext cx="2220961" cy="1332576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Приоритетные направления </a:t>
          </a:r>
          <a:b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воспитательной работы</a:t>
          </a:r>
          <a:endParaRPr lang="ru-RU" sz="1700" kern="1200" dirty="0"/>
        </a:p>
      </dsp:txBody>
      <dsp:txXfrm>
        <a:off x="43122" y="315741"/>
        <a:ext cx="2142901" cy="1254516"/>
      </dsp:txXfrm>
    </dsp:sp>
    <dsp:sp modelId="{F4A9F333-8B8D-4F57-ADBC-BE31AB5657B3}">
      <dsp:nvSpPr>
        <dsp:cNvPr id="0" name=""/>
        <dsp:cNvSpPr/>
      </dsp:nvSpPr>
      <dsp:spPr>
        <a:xfrm rot="5400000">
          <a:off x="-374749" y="3002302"/>
          <a:ext cx="1655895" cy="19988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EC592-7347-4C90-B4B1-7C4F3955311A}">
      <dsp:nvSpPr>
        <dsp:cNvPr id="0" name=""/>
        <dsp:cNvSpPr/>
      </dsp:nvSpPr>
      <dsp:spPr>
        <a:xfrm>
          <a:off x="4092" y="1942432"/>
          <a:ext cx="2220961" cy="133257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1.Воспитание  казахстанского патриотизма и  гражданственности  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43122" y="1981462"/>
        <a:ext cx="2142901" cy="1254516"/>
      </dsp:txXfrm>
    </dsp:sp>
    <dsp:sp modelId="{926BFE0F-1779-42F5-B639-0F2DACCE153F}">
      <dsp:nvSpPr>
        <dsp:cNvPr id="0" name=""/>
        <dsp:cNvSpPr/>
      </dsp:nvSpPr>
      <dsp:spPr>
        <a:xfrm>
          <a:off x="458110" y="3835162"/>
          <a:ext cx="2944052" cy="19988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7E8A1-0901-4865-9E50-DDEAC41D5609}">
      <dsp:nvSpPr>
        <dsp:cNvPr id="0" name=""/>
        <dsp:cNvSpPr/>
      </dsp:nvSpPr>
      <dsp:spPr>
        <a:xfrm>
          <a:off x="4092" y="3608153"/>
          <a:ext cx="2220961" cy="133257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2.Духовно -нравственное воспитание.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43122" y="3647183"/>
        <a:ext cx="2142901" cy="1254516"/>
      </dsp:txXfrm>
    </dsp:sp>
    <dsp:sp modelId="{448DEF09-D806-4AAF-A2B3-5EEBE5FD7522}">
      <dsp:nvSpPr>
        <dsp:cNvPr id="0" name=""/>
        <dsp:cNvSpPr/>
      </dsp:nvSpPr>
      <dsp:spPr>
        <a:xfrm rot="16200000">
          <a:off x="2579129" y="3002302"/>
          <a:ext cx="1655895" cy="19988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8BB3D-69D6-47F0-AF8F-A034E55D783F}">
      <dsp:nvSpPr>
        <dsp:cNvPr id="0" name=""/>
        <dsp:cNvSpPr/>
      </dsp:nvSpPr>
      <dsp:spPr>
        <a:xfrm>
          <a:off x="2957971" y="3608153"/>
          <a:ext cx="2220961" cy="133257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3.Национальное воспитание 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2997001" y="3647183"/>
        <a:ext cx="2142901" cy="1254516"/>
      </dsp:txXfrm>
    </dsp:sp>
    <dsp:sp modelId="{0C5E6EDA-71D0-44FC-B0AB-526F100A5352}">
      <dsp:nvSpPr>
        <dsp:cNvPr id="0" name=""/>
        <dsp:cNvSpPr/>
      </dsp:nvSpPr>
      <dsp:spPr>
        <a:xfrm rot="16200000">
          <a:off x="2579129" y="1336581"/>
          <a:ext cx="1655895" cy="19988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CF102-296C-4B9E-A4CA-73F09DF2337C}">
      <dsp:nvSpPr>
        <dsp:cNvPr id="0" name=""/>
        <dsp:cNvSpPr/>
      </dsp:nvSpPr>
      <dsp:spPr>
        <a:xfrm>
          <a:off x="2957971" y="1942432"/>
          <a:ext cx="2220961" cy="133257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4.Семейное воспитание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2997001" y="1981462"/>
        <a:ext cx="2142901" cy="1254516"/>
      </dsp:txXfrm>
    </dsp:sp>
    <dsp:sp modelId="{4065BB9F-FFC9-48F4-8474-69D7CA7E98C1}">
      <dsp:nvSpPr>
        <dsp:cNvPr id="0" name=""/>
        <dsp:cNvSpPr/>
      </dsp:nvSpPr>
      <dsp:spPr>
        <a:xfrm>
          <a:off x="3411989" y="503720"/>
          <a:ext cx="2944052" cy="19988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E2634-7312-4878-A345-43F70D8A2BF7}">
      <dsp:nvSpPr>
        <dsp:cNvPr id="0" name=""/>
        <dsp:cNvSpPr/>
      </dsp:nvSpPr>
      <dsp:spPr>
        <a:xfrm>
          <a:off x="2957971" y="276711"/>
          <a:ext cx="2220961" cy="133257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5.Поликультурное и художественно -эстетическое воспитание.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2997001" y="315741"/>
        <a:ext cx="2142901" cy="1254516"/>
      </dsp:txXfrm>
    </dsp:sp>
    <dsp:sp modelId="{58D3D868-3480-4F1F-A0E6-B7DDC232E4B9}">
      <dsp:nvSpPr>
        <dsp:cNvPr id="0" name=""/>
        <dsp:cNvSpPr/>
      </dsp:nvSpPr>
      <dsp:spPr>
        <a:xfrm rot="5400000">
          <a:off x="5533008" y="1336581"/>
          <a:ext cx="1655895" cy="19988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F99524-8846-4B7A-B33A-B02DBEBF8A1A}">
      <dsp:nvSpPr>
        <dsp:cNvPr id="0" name=""/>
        <dsp:cNvSpPr/>
      </dsp:nvSpPr>
      <dsp:spPr>
        <a:xfrm>
          <a:off x="5911850" y="276711"/>
          <a:ext cx="2220961" cy="133257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6.Физическое воспитание и здоровый образ жизни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5950880" y="315741"/>
        <a:ext cx="2142901" cy="1254516"/>
      </dsp:txXfrm>
    </dsp:sp>
    <dsp:sp modelId="{FF6CF378-026C-499E-9BB6-648219F7220C}">
      <dsp:nvSpPr>
        <dsp:cNvPr id="0" name=""/>
        <dsp:cNvSpPr/>
      </dsp:nvSpPr>
      <dsp:spPr>
        <a:xfrm rot="5400000">
          <a:off x="5533008" y="3002302"/>
          <a:ext cx="1655895" cy="19988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0B28D-7069-4996-A680-E868BC4C3866}">
      <dsp:nvSpPr>
        <dsp:cNvPr id="0" name=""/>
        <dsp:cNvSpPr/>
      </dsp:nvSpPr>
      <dsp:spPr>
        <a:xfrm>
          <a:off x="5911850" y="1942432"/>
          <a:ext cx="2220961" cy="133257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7.Трудовое, экономическое и экологическое воспитание.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5950880" y="1981462"/>
        <a:ext cx="2142901" cy="1254516"/>
      </dsp:txXfrm>
    </dsp:sp>
    <dsp:sp modelId="{701407A3-7CD3-4D15-B34D-F2A541BF2A49}">
      <dsp:nvSpPr>
        <dsp:cNvPr id="0" name=""/>
        <dsp:cNvSpPr/>
      </dsp:nvSpPr>
      <dsp:spPr>
        <a:xfrm>
          <a:off x="5911850" y="3608153"/>
          <a:ext cx="2220961" cy="1332576"/>
        </a:xfrm>
        <a:prstGeom prst="roundRect">
          <a:avLst>
            <a:gd name="adj" fmla="val 10000"/>
          </a:avLst>
        </a:prstGeom>
        <a:solidFill>
          <a:schemeClr val="accent3"/>
        </a:solidFill>
        <a:ln w="15875" cap="flat" cmpd="sng" algn="ctr">
          <a:solidFill>
            <a:schemeClr val="accent3">
              <a:shade val="50000"/>
              <a:shade val="75000"/>
              <a:satMod val="125000"/>
              <a:lumMod val="75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8.Интелектуальное воспитание и воспитание информационной культуры</a:t>
          </a:r>
          <a:endParaRPr lang="ru-RU" sz="1700" b="1" kern="1200" dirty="0">
            <a:solidFill>
              <a:srgbClr val="002060"/>
            </a:solidFill>
          </a:endParaRPr>
        </a:p>
      </dsp:txBody>
      <dsp:txXfrm>
        <a:off x="5950880" y="3647183"/>
        <a:ext cx="2142901" cy="1254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093-00C3-4E6E-9F95-36D4EEF224EB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1D8F-6A9E-462C-8E46-C2887B5EE2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093-00C3-4E6E-9F95-36D4EEF224EB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1D8F-6A9E-462C-8E46-C2887B5EE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093-00C3-4E6E-9F95-36D4EEF224EB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1D8F-6A9E-462C-8E46-C2887B5EE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093-00C3-4E6E-9F95-36D4EEF224EB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1D8F-6A9E-462C-8E46-C2887B5EE2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093-00C3-4E6E-9F95-36D4EEF224EB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1D8F-6A9E-462C-8E46-C2887B5EE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093-00C3-4E6E-9F95-36D4EEF224EB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1D8F-6A9E-462C-8E46-C2887B5EE2A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093-00C3-4E6E-9F95-36D4EEF224EB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1D8F-6A9E-462C-8E46-C2887B5EE2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093-00C3-4E6E-9F95-36D4EEF224EB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1D8F-6A9E-462C-8E46-C2887B5EE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093-00C3-4E6E-9F95-36D4EEF224EB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1D8F-6A9E-462C-8E46-C2887B5EE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093-00C3-4E6E-9F95-36D4EEF224EB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1D8F-6A9E-462C-8E46-C2887B5EE2A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5A093-00C3-4E6E-9F95-36D4EEF224EB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D1D8F-6A9E-462C-8E46-C2887B5EE2A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15A093-00C3-4E6E-9F95-36D4EEF224EB}" type="datetimeFigureOut">
              <a:rPr lang="ru-RU" smtClean="0"/>
              <a:t>05.06.2019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DD1D8F-6A9E-462C-8E46-C2887B5EE2A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39849"/>
            <a:ext cx="7751415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1600" dirty="0">
                <a:solidFill>
                  <a:srgbClr val="002060"/>
                </a:solidFill>
              </a:rPr>
              <a:t>ЦЕЛИ И ЗАДАЧИ</a:t>
            </a:r>
            <a:r>
              <a:rPr lang="ru-RU" sz="1600" dirty="0" smtClean="0">
                <a:solidFill>
                  <a:srgbClr val="002060"/>
                </a:solidFill>
              </a:rPr>
              <a:t>:</a:t>
            </a:r>
            <a:r>
              <a:rPr lang="ru-RU" sz="1600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формирование гармонично развитой, творческой и высоконравственной личности, преданной своей родине, способной успешно действовать в условиях конкурентной среды, обладающей высокой культурой и гражданской ответственностью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 Формировать сознательное отношение к здоровому образу жизни;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 Воспитывать гражданина, патриота;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 Развивать творческую активность учащихся;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 Совершенствовать работу школьного самоуправления;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 Создавать условия для организации работы внеурочной занятости;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 Повышать профессиональное мастерство классных руководителей;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 Совершенствовать работу с родителями;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-  Определять и развивать профессиональную ориентацию старших </a:t>
            </a:r>
            <a:r>
              <a:rPr lang="ru-RU" sz="1400" dirty="0" smtClean="0">
                <a:solidFill>
                  <a:srgbClr val="002060"/>
                </a:solidFill>
              </a:rPr>
              <a:t>школьников.</a:t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воспитательная работа  в </a:t>
            </a:r>
            <a:r>
              <a:rPr lang="kk-KZ" sz="1400" dirty="0" smtClean="0">
                <a:solidFill>
                  <a:srgbClr val="002060"/>
                </a:solidFill>
              </a:rPr>
              <a:t>2018-2019 учебном году</a:t>
            </a:r>
            <a:r>
              <a:rPr lang="ru-RU" sz="1400" dirty="0" smtClean="0">
                <a:solidFill>
                  <a:srgbClr val="002060"/>
                </a:solidFill>
              </a:rPr>
              <a:t> </a:t>
            </a:r>
            <a:r>
              <a:rPr lang="ru-RU" sz="1400" dirty="0">
                <a:solidFill>
                  <a:srgbClr val="002060"/>
                </a:solidFill>
              </a:rPr>
              <a:t>строилась на основе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закона «Об образовании»,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«Конвенции о правах ребенка»,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«Концепции воспитания», 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инструктивно методического письма,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планов, устава школы и других документов.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/>
            </a:r>
            <a:br>
              <a:rPr lang="ru-RU" sz="1400" dirty="0">
                <a:solidFill>
                  <a:srgbClr val="002060"/>
                </a:solidFill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83677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АНАЛИЗ ПО ВОСПИТАТЕЛЬНОЙ РАБОТЕ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 2018-2019 учебный год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3734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КГУ «</a:t>
            </a: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Приреченская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СШ»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61" y="557607"/>
            <a:ext cx="8892480" cy="7532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ормирование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мотивационного пространства, обеспечивающего развитие интеллектуальных возможностей, лидерских качеств и одаренности каждой личности, а также информационной культуры.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8640"/>
            <a:ext cx="7488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нтеллектуальное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воспитание</a:t>
            </a:r>
            <a:r>
              <a:rPr lang="kk-KZ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оспитание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информационной культуры</a:t>
            </a:r>
          </a:p>
        </p:txBody>
      </p:sp>
      <p:pic>
        <p:nvPicPr>
          <p:cNvPr id="5" name="Рисунок 4" descr="IMG-20180914-WA000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r="6857"/>
          <a:stretch>
            <a:fillRect/>
          </a:stretch>
        </p:blipFill>
        <p:spPr bwMode="auto">
          <a:xfrm>
            <a:off x="1153872" y="1126976"/>
            <a:ext cx="2614882" cy="168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IMG-20181014-WA00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6975"/>
            <a:ext cx="2448272" cy="168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4" descr="C:\Users\Пользователь\Desktop\год молодежи\IMG-20190219-WA0020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712" y="2909438"/>
            <a:ext cx="3229202" cy="17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йгуль\Desktop\20190416_1656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 t="28160" b="26696"/>
          <a:stretch/>
        </p:blipFill>
        <p:spPr bwMode="auto">
          <a:xfrm>
            <a:off x="4131101" y="2891069"/>
            <a:ext cx="4277327" cy="177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йгуль\Desktop\20190419_13354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5"/>
          <a:stretch/>
        </p:blipFill>
        <p:spPr bwMode="auto">
          <a:xfrm>
            <a:off x="846712" y="4869160"/>
            <a:ext cx="330860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йгуль\Desktop\IMG-20190405-WA007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27474" b="9173"/>
          <a:stretch/>
        </p:blipFill>
        <p:spPr bwMode="auto">
          <a:xfrm>
            <a:off x="4471267" y="4775633"/>
            <a:ext cx="3937161" cy="192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35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508016"/>
            <a:ext cx="8424936" cy="7532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ормирование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общекультурных навыков поведения, развитие готовности личности к восприятию, освоению, оценке эстетических объектов в искусстве и действительности, создание в организациях образования поликультурной среды.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69462"/>
            <a:ext cx="6408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Поликультурное и художественно-эстетическое </a:t>
            </a:r>
            <a:r>
              <a:rPr lang="ru-RU" sz="1600" b="1" dirty="0" err="1">
                <a:solidFill>
                  <a:srgbClr val="FF0000"/>
                </a:solidFill>
              </a:rPr>
              <a:t>воспитани</a:t>
            </a:r>
            <a:r>
              <a:rPr lang="kk-KZ" sz="1600" b="1" dirty="0">
                <a:solidFill>
                  <a:srgbClr val="FF0000"/>
                </a:solidFill>
              </a:rPr>
              <a:t>е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" name="Объект 3" descr="C:\Users\Айгуль\Desktop\фото новый год\20181228_113108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170" y="1244352"/>
            <a:ext cx="2520280" cy="1800200"/>
          </a:xfrm>
          <a:prstGeom prst="rect">
            <a:avLst/>
          </a:prstGeom>
        </p:spPr>
      </p:pic>
      <p:pic>
        <p:nvPicPr>
          <p:cNvPr id="6" name="Рисунок 4" descr="C:\Users\Айгуль\Desktop\фото новый год\20181228_150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5878"/>
            <a:ext cx="2423853" cy="181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5" descr="C:\Users\Айгуль\Desktop\20181227_1720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08930"/>
            <a:ext cx="2368589" cy="17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Айгуль\Desktop\Screenshot_20190109-0534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2" b="25467"/>
          <a:stretch>
            <a:fillRect/>
          </a:stretch>
        </p:blipFill>
        <p:spPr>
          <a:xfrm>
            <a:off x="480801" y="3191481"/>
            <a:ext cx="2271713" cy="2219325"/>
          </a:xfrm>
          <a:prstGeom prst="rect">
            <a:avLst/>
          </a:prstGeom>
          <a:noFill/>
        </p:spPr>
      </p:pic>
      <p:pic>
        <p:nvPicPr>
          <p:cNvPr id="9" name="Picture 2" descr="C:\Users\Айгуль\Desktop\Screenshot_20190109-05342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0" b="40509"/>
          <a:stretch>
            <a:fillRect/>
          </a:stretch>
        </p:blipFill>
        <p:spPr bwMode="auto">
          <a:xfrm>
            <a:off x="2858421" y="3191481"/>
            <a:ext cx="3114706" cy="2206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Айгуль\Desktop\Screenshot_20190109-05341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1" r="18903" b="31943"/>
          <a:stretch>
            <a:fillRect/>
          </a:stretch>
        </p:blipFill>
        <p:spPr bwMode="auto">
          <a:xfrm>
            <a:off x="6070335" y="3191481"/>
            <a:ext cx="233450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33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12975"/>
            <a:ext cx="8280920" cy="755785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оздание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пространства для успешного формирования навыков здорового образа жизни, сохранения физического и психологического здоровья, умения определять факторы, наносящие вред здоровью.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88639"/>
            <a:ext cx="5976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воспитание, здоровый образ жизни</a:t>
            </a:r>
          </a:p>
        </p:txBody>
      </p:sp>
      <p:pic>
        <p:nvPicPr>
          <p:cNvPr id="5" name="Рисунок 4" descr="IMG_20181209_221103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6" y="1150144"/>
            <a:ext cx="2957512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5" descr="IMG_20181207_163834_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848" y="1175544"/>
            <a:ext cx="2455862" cy="2457450"/>
          </a:xfrm>
          <a:prstGeom prst="rect">
            <a:avLst/>
          </a:prstGeom>
        </p:spPr>
      </p:pic>
      <p:pic>
        <p:nvPicPr>
          <p:cNvPr id="7" name="Рисунок 10" descr="IMG-20181014-WA0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975"/>
            <a:ext cx="2808287" cy="243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9" descr="20181010_180935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6" y="3933056"/>
            <a:ext cx="2935678" cy="220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 descr="IMG_20181212_162328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177" y="3873966"/>
            <a:ext cx="2444533" cy="232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IMG-20180914-WA003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7" b="6345"/>
          <a:stretch>
            <a:fillRect/>
          </a:stretch>
        </p:blipFill>
        <p:spPr bwMode="auto">
          <a:xfrm>
            <a:off x="5796136" y="3873966"/>
            <a:ext cx="3091180" cy="22645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6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88640"/>
            <a:ext cx="6400800" cy="576064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</a:t>
            </a:r>
            <a:r>
              <a:rPr lang="ru-RU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sz="5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Приреченской</a:t>
            </a:r>
            <a:r>
              <a:rPr lang="ru-RU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СШ</a:t>
            </a:r>
          </a:p>
          <a:p>
            <a:pPr marL="45720" indent="0" algn="ctr">
              <a:buNone/>
            </a:pPr>
            <a:r>
              <a:rPr lang="ru-RU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воспитательной работе за 201</a:t>
            </a:r>
            <a:r>
              <a:rPr lang="kk-KZ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-201</a:t>
            </a:r>
            <a:r>
              <a:rPr lang="kk-KZ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5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учебный год</a:t>
            </a:r>
          </a:p>
          <a:p>
            <a:pPr marL="45720" indent="0" algn="ctr">
              <a:buNone/>
            </a:pPr>
            <a:endParaRPr lang="ru-RU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Айгуль\Desktop\Screenshot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204913"/>
            <a:ext cx="42291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96220697"/>
              </p:ext>
            </p:extLst>
          </p:nvPr>
        </p:nvGraphicFramePr>
        <p:xfrm>
          <a:off x="359531" y="627932"/>
          <a:ext cx="8424938" cy="604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269"/>
                <a:gridCol w="2376264"/>
                <a:gridCol w="3636405"/>
              </a:tblGrid>
              <a:tr h="53812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Положительные результаты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Проблемное поле: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Возможные пути устранения недостатков: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5504331">
                <a:tc>
                  <a:txBody>
                    <a:bodyPr/>
                    <a:lstStyle/>
                    <a:p>
                      <a:pPr lvl="0" fontAlgn="base"/>
                      <a:r>
                        <a:rPr lang="kk-KZ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оспитательная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работа по формированию гражданско-патриотических качеств обучающихся является приоритетным направлением.</a:t>
                      </a:r>
                    </a:p>
                    <a:p>
                      <a:pPr lvl="0" fontAlgn="base"/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школе созданы условия для самореализации обучающихся, действует ДО «</a:t>
                      </a:r>
                      <a:r>
                        <a:rPr lang="kk-KZ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Сөнбес-Жұлдыз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  <a:p>
                      <a:pPr lvl="0" fontAlgn="base"/>
                      <a:endParaRPr lang="kk-KZ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fontAlgn="base"/>
                      <a:r>
                        <a:rPr lang="kk-KZ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оздана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система взаимодействия всех участников образовательного процесса.</a:t>
                      </a: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школе создана организация медицинских осмотров для обучающихся школы.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Недостаточное внимание классных руководителей к изучению этики, культуре поведения.</a:t>
                      </a:r>
                    </a:p>
                    <a:p>
                      <a:pPr lvl="0" fontAlgn="base"/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Низкая активность учащихся в творческих конкурсах.</a:t>
                      </a:r>
                    </a:p>
                    <a:p>
                      <a:pPr lvl="0" fontAlgn="base"/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Слабо привлекаются родители к участию во внеурочной деятельности.</a:t>
                      </a:r>
                    </a:p>
                    <a:p>
                      <a:pPr lvl="0" fontAlgn="base"/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Необходимо обратить внимание и на организацию работы родительского всеобуча.</a:t>
                      </a:r>
                    </a:p>
                    <a:p>
                      <a:pPr lvl="0" fontAlgn="base"/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Наблюдается низкая явка родителей на собрания.</a:t>
                      </a:r>
                    </a:p>
                    <a:p>
                      <a:pPr lvl="0" fontAlgn="base"/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работы </a:t>
                      </a: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ученического самоуправления на уровне классных коллективов.</a:t>
                      </a:r>
                    </a:p>
                    <a:p>
                      <a:pPr lvl="0" fontAlgn="base"/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СМИ в школе.</a:t>
                      </a:r>
                    </a:p>
                    <a:p>
                      <a:endParaRPr lang="ru-RU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Активизация поисковой работы с привлечением учителей-историков, географов в создании клуба  по краеведению в рамках реализации программы «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Рухани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жаңғыру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Классным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руководителям активизировать творческую деятельность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учащихся,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Активнее привлекать родителей к участию во внеурочной деятельности класса и 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школы, поставить на контроль деятельность классов в творческих конкурсах.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Уделять больше внимания организации и проведению родительского собрания.</a:t>
                      </a: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2019-2020 учебном году  педагогу - психологу особое внимание уделить организации работы родительского всеобуча.</a:t>
                      </a: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Сделать жизнь в классе открытой, и через информационные листы класса, 1 раз в месяц освещать свои экскурсии, праздники, классные часы</a:t>
                      </a:r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 fontAlgn="base"/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Развивать систему самоуправления через использование новых технологии: социальных акции и волонтерского движения.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Качественно улучшать индивидуальную работу с учащимися группы риска, работу по охране детства, работу с опекаемыми и другими социально незащищенными категориями детей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200" b="1" kern="12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86000" y="1886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SWOT – анализ воспитательной деятельности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75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3529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Актуальные проблемы,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которые предстоит решать в следующем учебном году:</a:t>
            </a:r>
          </a:p>
          <a:p>
            <a:pPr fontAlgn="base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-проблема организации инициативной группы по вопросам функционирования воспитательной деятельности из учащихся, классных руководителей, педагогов, психолога, родителей, представителей общественности;</a:t>
            </a:r>
          </a:p>
          <a:p>
            <a:pPr fontAlgn="base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особенных форм воспитательной деятельности, которые выделят школу из массы других учебных заведений района;</a:t>
            </a:r>
          </a:p>
          <a:p>
            <a:pPr fontAlgn="base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трудностей, связанных с организацией органов самоуправления в каждом классном коллективе и в школе в целом;</a:t>
            </a:r>
          </a:p>
          <a:p>
            <a:pPr fontAlgn="base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разработка системы поощрений классов, классных руководителей за участие в школьных, районных, областных и республиканских мероприятиях, за дежурство по школе и прочие достижения;</a:t>
            </a:r>
          </a:p>
          <a:p>
            <a:pPr fontAlgn="base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создание информационного пространства школы с целью привлечения  детей и родителей для активного участия в жизни школы.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8556" y="3284984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тех проблем, которые выделились в процессе работы, можно сформулировать задачи </a:t>
            </a: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2019 - 2020 учебный год:</a:t>
            </a:r>
          </a:p>
          <a:p>
            <a:pPr fontAlgn="base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1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Повышению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научно-теоретического уровня педагогического коллектива в области воспитания детей.</a:t>
            </a:r>
          </a:p>
          <a:p>
            <a:pPr lvl="0" fontAlgn="base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Развитие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диапазона управлением учащимися своим поведением в ситуациях взаимодействия с другими людьми, освоение способов создания ситуаций гармонического межличностного взаимодействия.</a:t>
            </a:r>
          </a:p>
          <a:p>
            <a:pPr lvl="0" fontAlgn="base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Развивать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единую систему школьного и классного ученического самоуправления, развивать творческую инициативу.</a:t>
            </a:r>
          </a:p>
          <a:p>
            <a:pPr lvl="0" fontAlgn="base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Продолжать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и развивать систему работы с родителями.</a:t>
            </a:r>
          </a:p>
          <a:p>
            <a:pPr lvl="0" fontAlgn="base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Разработать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систему взаимодействия с классными руководителями в решении воспитательных целей и задач.</a:t>
            </a:r>
          </a:p>
          <a:p>
            <a:pPr lvl="0" fontAlgn="base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ДО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Сөнбес-Жұлдыз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организовать выпуск 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школьной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информационной газеты.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512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10095534"/>
              </p:ext>
            </p:extLst>
          </p:nvPr>
        </p:nvGraphicFramePr>
        <p:xfrm>
          <a:off x="611560" y="731838"/>
          <a:ext cx="8136904" cy="521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20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64549" y="116632"/>
            <a:ext cx="3835896" cy="2145392"/>
          </a:xfrm>
        </p:spPr>
        <p:txBody>
          <a:bodyPr/>
          <a:lstStyle/>
          <a:p>
            <a:pPr marL="45720" indent="0">
              <a:buNone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учащихся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конец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года составило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114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человек. Из них 12 из многодетных семей, 30- из неполных, 1 сирота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Социальный </a:t>
            </a:r>
            <a:r>
              <a:rPr lang="ru-RU" sz="1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школы: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663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осуществления воспитательной деятельности в школе имеется достаточный кадровый потенциал: ЗДВР,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организатор НВП, психолог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библиотекарь,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старшая вожатая, медработник,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 физической культуры,  14 классных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руководителей. 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99766645"/>
              </p:ext>
            </p:extLst>
          </p:nvPr>
        </p:nvGraphicFramePr>
        <p:xfrm>
          <a:off x="467544" y="1700808"/>
          <a:ext cx="2808312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64179910"/>
              </p:ext>
            </p:extLst>
          </p:nvPr>
        </p:nvGraphicFramePr>
        <p:xfrm>
          <a:off x="4901952" y="1628800"/>
          <a:ext cx="3918520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44250817"/>
              </p:ext>
            </p:extLst>
          </p:nvPr>
        </p:nvGraphicFramePr>
        <p:xfrm>
          <a:off x="2339752" y="3263498"/>
          <a:ext cx="274582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258612728"/>
              </p:ext>
            </p:extLst>
          </p:nvPr>
        </p:nvGraphicFramePr>
        <p:xfrm>
          <a:off x="5508104" y="4653136"/>
          <a:ext cx="2808312" cy="1923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195736" y="2924944"/>
            <a:ext cx="374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658178"/>
              </p:ext>
            </p:extLst>
          </p:nvPr>
        </p:nvGraphicFramePr>
        <p:xfrm>
          <a:off x="0" y="4559642"/>
          <a:ext cx="3402124" cy="233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60578" y="4221088"/>
            <a:ext cx="374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Подвоз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396552" y="4879793"/>
            <a:ext cx="3746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68952" cy="792088"/>
          </a:xfrm>
        </p:spPr>
        <p:txBody>
          <a:bodyPr/>
          <a:lstStyle/>
          <a:p>
            <a:pPr marL="0" indent="0" algn="l">
              <a:buNone/>
            </a:pPr>
            <a:r>
              <a:rPr lang="kk-KZ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Формирование патриота и гражданина, способного жить в новом демократическом обществе; политической, правовой и антикоррупционной </a:t>
            </a:r>
            <a:r>
              <a:rPr lang="kk-KZ" sz="14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культуры личности</a:t>
            </a:r>
            <a:r>
              <a:rPr lang="ru-RU" sz="14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; правосознания детей и молодежи, их готовности противостоять проявлениям жестокости и насилию в детской и молодежной среде.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188640"/>
            <a:ext cx="6400800" cy="8252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Воспитание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 казахстанского патриотизма и  гражданственности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" name="Picture 6" descr="C:\Users\Айгуль\Desktop\20181214_124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02"/>
          <a:stretch>
            <a:fillRect/>
          </a:stretch>
        </p:blipFill>
        <p:spPr bwMode="auto">
          <a:xfrm>
            <a:off x="256774" y="1456480"/>
            <a:ext cx="2871223" cy="178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Айгуль\Desktop\20181220_120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16656" r="375" b="9999"/>
          <a:stretch>
            <a:fillRect/>
          </a:stretch>
        </p:blipFill>
        <p:spPr bwMode="auto">
          <a:xfrm>
            <a:off x="319406" y="3310216"/>
            <a:ext cx="2745958" cy="150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C:\Users\Айгуль\Desktop\20181129_1707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6" t="15193" r="15860" b="10860"/>
          <a:stretch>
            <a:fillRect/>
          </a:stretch>
        </p:blipFill>
        <p:spPr bwMode="auto">
          <a:xfrm>
            <a:off x="3445899" y="1456480"/>
            <a:ext cx="2217521" cy="177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 descr="C:\Users\Айгуль\Desktop\IMG-20181212-WA00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7144" r="4565" b="23593"/>
          <a:stretch>
            <a:fillRect/>
          </a:stretch>
        </p:blipFill>
        <p:spPr bwMode="auto">
          <a:xfrm>
            <a:off x="3286947" y="3289233"/>
            <a:ext cx="2535423" cy="15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C:\Users\Айгуль\Desktop\20181214_12270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734" y="1456479"/>
            <a:ext cx="2677981" cy="1778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20181017_12210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" t="26048" r="9782" b="10750"/>
          <a:stretch>
            <a:fillRect/>
          </a:stretch>
        </p:blipFill>
        <p:spPr bwMode="auto">
          <a:xfrm>
            <a:off x="5921602" y="3310216"/>
            <a:ext cx="2926095" cy="155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20180901_12183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4" y="4877130"/>
            <a:ext cx="2750359" cy="183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Пользователь\Desktop\год молодежи\IMG-20190220-WA0032.jpg"/>
          <p:cNvPicPr/>
          <p:nvPr/>
        </p:nvPicPr>
        <p:blipFill>
          <a:blip r:embed="rId9"/>
          <a:srcRect l="5590" t="8260" r="10315"/>
          <a:stretch>
            <a:fillRect/>
          </a:stretch>
        </p:blipFill>
        <p:spPr bwMode="auto">
          <a:xfrm>
            <a:off x="3127997" y="4890942"/>
            <a:ext cx="2680339" cy="18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Пользователь\Desktop\год молодежи\IMG-20190305-WA0036.jpg"/>
          <p:cNvPicPr/>
          <p:nvPr/>
        </p:nvPicPr>
        <p:blipFill>
          <a:blip r:embed="rId10"/>
          <a:srcRect t="18929" b="12237"/>
          <a:stretch>
            <a:fillRect/>
          </a:stretch>
        </p:blipFill>
        <p:spPr bwMode="auto">
          <a:xfrm>
            <a:off x="5922734" y="4949661"/>
            <a:ext cx="3025149" cy="176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66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 descr="C:\Users\73B5~1\AppData\Local\Temp\Rar$DI05.963\IMG-20190508-WA0058.jpg"/>
          <p:cNvPicPr>
            <a:picLocks noGrp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9912" y="188640"/>
            <a:ext cx="4844008" cy="198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73B5~1\AppData\Local\Temp\Rar$DI00.397\IMG-20190503-WA0212.jpg"/>
          <p:cNvPicPr/>
          <p:nvPr/>
        </p:nvPicPr>
        <p:blipFill>
          <a:blip r:embed="rId3"/>
          <a:srcRect l="9746" t="12979" r="19597"/>
          <a:stretch>
            <a:fillRect/>
          </a:stretch>
        </p:blipFill>
        <p:spPr bwMode="auto">
          <a:xfrm>
            <a:off x="782428" y="2420888"/>
            <a:ext cx="3114675" cy="172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73B5~1\AppData\Local\Temp\Rar$DI09.001\IMG-20190503-WA020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36119" y="2399006"/>
            <a:ext cx="3543935" cy="171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73B5~1\AppData\Local\Temp\Rar$DI02.789\IMG-20190430-WA004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001" y="4249455"/>
            <a:ext cx="3473530" cy="18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Айгуль\Desktop\20181130_1402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64" y="188640"/>
            <a:ext cx="2930737" cy="203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 descr="C:\Users\Айгуль\Desktop\IMG-20181123-WA0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71"/>
          <a:stretch>
            <a:fillRect/>
          </a:stretch>
        </p:blipFill>
        <p:spPr bwMode="auto">
          <a:xfrm>
            <a:off x="4211960" y="4282425"/>
            <a:ext cx="4192255" cy="188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1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73B5~1\AppData\Local\Temp\Rar$DI09.845\IMG-20190525-WA00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30026"/>
            <a:ext cx="7848871" cy="580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84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532" y="528645"/>
            <a:ext cx="8136904" cy="7532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ормирование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духовно-нравственных и этических принципов личности, ее моральных качеств и установок, согласующихся с </a:t>
            </a: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общечеловеческими ценностями,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нормами и традициями жизни казахстанского общества.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266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Духовно -нравственное воспитание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81005_11164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05075"/>
            <a:ext cx="3312368" cy="200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20181005_11240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84650"/>
            <a:ext cx="3384376" cy="200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IMG-20180914-WA016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9"/>
          <a:stretch>
            <a:fillRect/>
          </a:stretch>
        </p:blipFill>
        <p:spPr bwMode="auto">
          <a:xfrm>
            <a:off x="812063" y="3665271"/>
            <a:ext cx="3312368" cy="2088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IMG-20180914-WA005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3384376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58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1855" y="577770"/>
            <a:ext cx="7436296" cy="7532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Ориентация личности на общечеловеческие и национальные ценности, уважение к родному и государственному языкам, культуре казахского народа, этносов и этнических групп Республики Казахстан.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-360422"/>
            <a:ext cx="7238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/>
              <a:t> </a:t>
            </a:r>
            <a:endParaRPr lang="ru-RU" sz="2800" dirty="0"/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Национальное воспитание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73B5~1\AppData\Local\Temp\Rar$DI02.789\IMG-20190430-WA0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58"/>
            <a:ext cx="3473530" cy="18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73B5~1\AppData\Local\Temp\Rar$DI09.893\IMG-20190430-WA00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8871" y="1303753"/>
            <a:ext cx="3384376" cy="188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73B5~1\AppData\Local\Temp\Rar$DI02.503\IMG-20190321-WA00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206491"/>
            <a:ext cx="2376264" cy="168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73B5~1\AppData\Local\Temp\Rar$DI07.169\IMG-20190321-WA00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62835" y="3233798"/>
            <a:ext cx="2376264" cy="168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73B5~1\AppData\Local\Temp\Rar$DI00.886\IMG-20190321-WA0021.jpg"/>
          <p:cNvPicPr/>
          <p:nvPr/>
        </p:nvPicPr>
        <p:blipFill>
          <a:blip r:embed="rId6"/>
          <a:srcRect l="14332" r="24470" b="15339"/>
          <a:stretch>
            <a:fillRect/>
          </a:stretch>
        </p:blipFill>
        <p:spPr bwMode="auto">
          <a:xfrm>
            <a:off x="5634874" y="3240949"/>
            <a:ext cx="2493645" cy="167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73B5~1\AppData\Local\Temp\Rar$DI07.614\IMG-20190321-WA0030.jpg"/>
          <p:cNvPicPr/>
          <p:nvPr/>
        </p:nvPicPr>
        <p:blipFill>
          <a:blip r:embed="rId7" cstate="print"/>
          <a:srcRect t="17216" r="5583" b="7326"/>
          <a:stretch>
            <a:fillRect/>
          </a:stretch>
        </p:blipFill>
        <p:spPr bwMode="auto">
          <a:xfrm>
            <a:off x="4518871" y="5001436"/>
            <a:ext cx="3067050" cy="183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7838a09df508873506780ee727070f3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8959" r="2188"/>
          <a:stretch>
            <a:fillRect/>
          </a:stretch>
        </p:blipFill>
        <p:spPr bwMode="auto">
          <a:xfrm>
            <a:off x="1245311" y="4970390"/>
            <a:ext cx="2849519" cy="1819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33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1844" y="392985"/>
            <a:ext cx="7292280" cy="5372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росвещение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родителей, повышение их психолого-педагогической компетентности и ответственности за воспитание детей.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6632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Семейное воспитание</a:t>
            </a:r>
          </a:p>
          <a:p>
            <a:pPr marL="4572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81026_1708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4"/>
          <a:stretch>
            <a:fillRect/>
          </a:stretch>
        </p:blipFill>
        <p:spPr bwMode="auto">
          <a:xfrm>
            <a:off x="179512" y="886073"/>
            <a:ext cx="2780670" cy="1605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20181026_16585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0" t="18144" r="11226" b="12527"/>
          <a:stretch>
            <a:fillRect/>
          </a:stretch>
        </p:blipFill>
        <p:spPr bwMode="auto">
          <a:xfrm>
            <a:off x="179512" y="2568921"/>
            <a:ext cx="2780670" cy="190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73B5~1\AppData\Local\Temp\Rar$DI01.145\IMG-20190128-WA0021.jpg"/>
          <p:cNvPicPr/>
          <p:nvPr/>
        </p:nvPicPr>
        <p:blipFill>
          <a:blip r:embed="rId4"/>
          <a:srcRect t="27342"/>
          <a:stretch>
            <a:fillRect/>
          </a:stretch>
        </p:blipFill>
        <p:spPr bwMode="auto">
          <a:xfrm>
            <a:off x="3008312" y="900826"/>
            <a:ext cx="3026605" cy="159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73B5~1\AppData\Local\Temp\Rar$DI16.345\IMG-20190128-WA00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1313" y="2568921"/>
            <a:ext cx="2993604" cy="190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Айгуль\Desktop\фото род.собр\20190420_10150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0"/>
          <a:stretch/>
        </p:blipFill>
        <p:spPr bwMode="auto">
          <a:xfrm>
            <a:off x="6156176" y="900826"/>
            <a:ext cx="2760345" cy="15906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Айгуль\Desktop\фото род.собр\20190420_10285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83"/>
          <a:stretch/>
        </p:blipFill>
        <p:spPr bwMode="auto">
          <a:xfrm>
            <a:off x="6156176" y="2575847"/>
            <a:ext cx="2760345" cy="1573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Айгуль\Desktop\фото род.собр\20190420_10155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691" y="4205451"/>
            <a:ext cx="2750829" cy="19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6546~1\AppData\Local\Temp\7zO45CECE76\IMG-20190516-WA000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6" y="4646251"/>
            <a:ext cx="2829806" cy="1663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C:\Users\6546~1\AppData\Local\Temp\7zO45CE77E4\IMG-20190516-WA0007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8"/>
          <a:stretch/>
        </p:blipFill>
        <p:spPr bwMode="auto">
          <a:xfrm>
            <a:off x="3047140" y="4646250"/>
            <a:ext cx="2908300" cy="16630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51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удия 1">
    <a:dk1>
      <a:srgbClr val="000000"/>
    </a:dk1>
    <a:lt1>
      <a:srgbClr val="FFFFFF"/>
    </a:lt1>
    <a:dk2>
      <a:srgbClr val="336666"/>
    </a:dk2>
    <a:lt2>
      <a:srgbClr val="CCCC99"/>
    </a:lt2>
    <a:accent1>
      <a:srgbClr val="97CDCC"/>
    </a:accent1>
    <a:accent2>
      <a:srgbClr val="D6E0E0"/>
    </a:accent2>
    <a:accent3>
      <a:srgbClr val="FFFFFF"/>
    </a:accent3>
    <a:accent4>
      <a:srgbClr val="000000"/>
    </a:accent4>
    <a:accent5>
      <a:srgbClr val="C9E3E2"/>
    </a:accent5>
    <a:accent6>
      <a:srgbClr val="C2CBCB"/>
    </a:accent6>
    <a:hlink>
      <a:srgbClr val="99CC00"/>
    </a:hlink>
    <a:folHlink>
      <a:srgbClr val="336666"/>
    </a:folHlink>
  </a:clrScheme>
  <a:fontScheme name="Студия">
    <a:majorFont>
      <a:latin typeface="Arial Black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138</TotalTime>
  <Words>632</Words>
  <Application>Microsoft Office PowerPoint</Application>
  <PresentationFormat>Экран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ЦЕЛИ И ЗАДАЧИ: формирование гармонично развитой, творческой и высоконравственной личности, преданной своей родине, способной успешно действовать в условиях конкурентной среды, обладающей высокой культурой и гражданской ответственностью.  -  Формировать сознательное отношение к здоровому образу жизни; -  Воспитывать гражданина, патриота; -  Развивать творческую активность учащихся; -  Совершенствовать работу школьного самоуправления; -  Создавать условия для организации работы внеурочной занятости; -  Повышать профессиональное мастерство классных руководителей; -  Совершенствовать работу с родителями; -  Определять и развивать профессиональную ориентацию старших школьников.  воспитательная работа  в 2018-2019 учебном году строилась на основе  закона «Об образовании»,  «Конвенции о правах ребенка»,  «Концепции воспитания»,  инструктивно методического письма, планов, устава школы и других документов.  </vt:lpstr>
      <vt:lpstr>Презентация PowerPoint</vt:lpstr>
      <vt:lpstr>Презентация PowerPoint</vt:lpstr>
      <vt:lpstr>Формирование патриота и гражданина, способного жить в новом демократическом обществе; политической, правовой и антикоррупционной культуры личности; правосознания детей и молодежи, их готовности противостоять проявлениям жестокости и насилию в детской и молодежной среде.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Айгуль</dc:creator>
  <cp:lastModifiedBy>Айгуль</cp:lastModifiedBy>
  <cp:revision>77</cp:revision>
  <dcterms:created xsi:type="dcterms:W3CDTF">2019-06-04T20:21:55Z</dcterms:created>
  <dcterms:modified xsi:type="dcterms:W3CDTF">2019-06-05T14:53:12Z</dcterms:modified>
</cp:coreProperties>
</file>