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214290"/>
            <a:ext cx="6429420" cy="1214446"/>
          </a:xfrm>
        </p:spPr>
        <p:txBody>
          <a:bodyPr>
            <a:noAutofit/>
          </a:bodyPr>
          <a:lstStyle/>
          <a:p>
            <a:r>
              <a:rPr lang="kk-KZ" sz="2000" dirty="0" smtClean="0">
                <a:solidFill>
                  <a:srgbClr val="C00000"/>
                </a:solidFill>
                <a:latin typeface="Times New Roman" pitchFamily="18" charset="0"/>
                <a:cs typeface="Times New Roman" pitchFamily="18" charset="0"/>
              </a:rPr>
              <a:t>Ақмола облысы</a:t>
            </a:r>
            <a:br>
              <a:rPr lang="kk-KZ" sz="2000" dirty="0" smtClean="0">
                <a:solidFill>
                  <a:srgbClr val="C00000"/>
                </a:solidFill>
                <a:latin typeface="Times New Roman" pitchFamily="18" charset="0"/>
                <a:cs typeface="Times New Roman" pitchFamily="18" charset="0"/>
              </a:rPr>
            </a:br>
            <a:r>
              <a:rPr lang="kk-KZ" sz="2000" dirty="0" smtClean="0">
                <a:solidFill>
                  <a:srgbClr val="C00000"/>
                </a:solidFill>
                <a:latin typeface="Times New Roman" pitchFamily="18" charset="0"/>
                <a:cs typeface="Times New Roman" pitchFamily="18" charset="0"/>
              </a:rPr>
              <a:t>Зеренді ауданы</a:t>
            </a:r>
            <a:br>
              <a:rPr lang="kk-KZ" sz="2000" dirty="0" smtClean="0">
                <a:solidFill>
                  <a:srgbClr val="C00000"/>
                </a:solidFill>
                <a:latin typeface="Times New Roman" pitchFamily="18" charset="0"/>
                <a:cs typeface="Times New Roman" pitchFamily="18" charset="0"/>
              </a:rPr>
            </a:br>
            <a:r>
              <a:rPr lang="kk-KZ" sz="2000" dirty="0" smtClean="0">
                <a:solidFill>
                  <a:srgbClr val="C00000"/>
                </a:solidFill>
                <a:latin typeface="Times New Roman" pitchFamily="18" charset="0"/>
                <a:cs typeface="Times New Roman" pitchFamily="18" charset="0"/>
              </a:rPr>
              <a:t>КММ “Приречный ОМ”</a:t>
            </a:r>
            <a:endParaRPr lang="ru-RU" sz="2000"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00100" y="1643050"/>
            <a:ext cx="6400800" cy="1752600"/>
          </a:xfrm>
        </p:spPr>
        <p:txBody>
          <a:bodyPr/>
          <a:lstStyle/>
          <a:p>
            <a:r>
              <a:rPr lang="kk-KZ" b="1" dirty="0" smtClean="0">
                <a:solidFill>
                  <a:srgbClr val="FF0000"/>
                </a:solidFill>
                <a:latin typeface="Times New Roman" pitchFamily="18" charset="0"/>
                <a:cs typeface="Times New Roman" pitchFamily="18" charset="0"/>
              </a:rPr>
              <a:t>Итмұрынның пайдасы</a:t>
            </a:r>
          </a:p>
          <a:p>
            <a:endParaRPr lang="ru-RU"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4357686" y="3286124"/>
            <a:ext cx="4572000" cy="2277547"/>
          </a:xfrm>
          <a:prstGeom prst="rect">
            <a:avLst/>
          </a:prstGeom>
        </p:spPr>
        <p:txBody>
          <a:bodyPr>
            <a:spAutoFit/>
          </a:bodyPr>
          <a:lstStyle/>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r>
              <a:rPr lang="kk-KZ" dirty="0" smtClean="0">
                <a:solidFill>
                  <a:srgbClr val="C00000"/>
                </a:solidFill>
                <a:latin typeface="Times New Roman" pitchFamily="18" charset="0"/>
                <a:ea typeface="Times New Roman" pitchFamily="18" charset="0"/>
                <a:cs typeface="Times New Roman" pitchFamily="18" charset="0"/>
              </a:rPr>
              <a:t>Зерттегендер: 2 мен 4 сынып оқушылары</a:t>
            </a:r>
            <a:endParaRPr lang="ru-RU" sz="1000" dirty="0" smtClean="0">
              <a:solidFill>
                <a:srgbClr val="C00000"/>
              </a:solidFill>
              <a:latin typeface="Times New Roman" pitchFamily="18" charset="0"/>
              <a:cs typeface="Times New Roman" pitchFamily="18" charset="0"/>
            </a:endParaRPr>
          </a:p>
          <a:p>
            <a:pPr lvl="0" algn="r" eaLnBrk="0" fontAlgn="base" hangingPunct="0">
              <a:spcBef>
                <a:spcPct val="0"/>
              </a:spcBef>
              <a:spcAft>
                <a:spcPct val="0"/>
              </a:spcAft>
            </a:pPr>
            <a:r>
              <a:rPr lang="kk-KZ" dirty="0" smtClean="0">
                <a:solidFill>
                  <a:srgbClr val="C00000"/>
                </a:solidFill>
                <a:latin typeface="Times New Roman" pitchFamily="18" charset="0"/>
                <a:ea typeface="Times New Roman" pitchFamily="18" charset="0"/>
                <a:cs typeface="Times New Roman" pitchFamily="18" charset="0"/>
              </a:rPr>
              <a:t>Биян Әйгерім</a:t>
            </a:r>
          </a:p>
          <a:p>
            <a:pPr lvl="0" algn="r" eaLnBrk="0" fontAlgn="base" hangingPunct="0">
              <a:spcBef>
                <a:spcPct val="0"/>
              </a:spcBef>
              <a:spcAft>
                <a:spcPct val="0"/>
              </a:spcAft>
            </a:pPr>
            <a:r>
              <a:rPr lang="kk-KZ" sz="1600" dirty="0" smtClean="0">
                <a:solidFill>
                  <a:srgbClr val="C00000"/>
                </a:solidFill>
                <a:latin typeface="Times New Roman" pitchFamily="18" charset="0"/>
                <a:cs typeface="Times New Roman" pitchFamily="18" charset="0"/>
              </a:rPr>
              <a:t>Эрболат Аружан</a:t>
            </a:r>
          </a:p>
        </p:txBody>
      </p:sp>
      <p:sp>
        <p:nvSpPr>
          <p:cNvPr id="5" name="Прямоугольник 4"/>
          <p:cNvSpPr/>
          <p:nvPr/>
        </p:nvSpPr>
        <p:spPr>
          <a:xfrm>
            <a:off x="4286248" y="4643446"/>
            <a:ext cx="4572000" cy="1754326"/>
          </a:xfrm>
          <a:prstGeom prst="rect">
            <a:avLst/>
          </a:prstGeom>
        </p:spPr>
        <p:txBody>
          <a:bodyPr>
            <a:spAutoFit/>
          </a:bodyPr>
          <a:lstStyle/>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endParaRPr lang="kk-KZ" dirty="0" smtClean="0">
              <a:solidFill>
                <a:srgbClr val="C00000"/>
              </a:solidFill>
              <a:latin typeface="Times New Roman" pitchFamily="18" charset="0"/>
              <a:ea typeface="Times New Roman" pitchFamily="18" charset="0"/>
              <a:cs typeface="Times New Roman" pitchFamily="18" charset="0"/>
            </a:endParaRPr>
          </a:p>
          <a:p>
            <a:pPr lvl="0" algn="r" fontAlgn="base">
              <a:spcBef>
                <a:spcPct val="0"/>
              </a:spcBef>
              <a:spcAft>
                <a:spcPct val="0"/>
              </a:spcAft>
            </a:pPr>
            <a:r>
              <a:rPr lang="kk-KZ" dirty="0" smtClean="0">
                <a:solidFill>
                  <a:srgbClr val="C00000"/>
                </a:solidFill>
                <a:latin typeface="Times New Roman" pitchFamily="18" charset="0"/>
                <a:ea typeface="Times New Roman" pitchFamily="18" charset="0"/>
                <a:cs typeface="Times New Roman" pitchFamily="18" charset="0"/>
              </a:rPr>
              <a:t>Жетекшісі: </a:t>
            </a:r>
            <a:endParaRPr lang="ru-RU" sz="1000" dirty="0" smtClean="0">
              <a:solidFill>
                <a:srgbClr val="C00000"/>
              </a:solidFill>
              <a:latin typeface="Times New Roman" pitchFamily="18" charset="0"/>
              <a:cs typeface="Times New Roman" pitchFamily="18" charset="0"/>
            </a:endParaRPr>
          </a:p>
          <a:p>
            <a:pPr algn="r" eaLnBrk="0" fontAlgn="base" hangingPunct="0">
              <a:spcBef>
                <a:spcPct val="0"/>
              </a:spcBef>
              <a:spcAft>
                <a:spcPct val="0"/>
              </a:spcAft>
            </a:pPr>
            <a:r>
              <a:rPr lang="kk-KZ" dirty="0" smtClean="0">
                <a:solidFill>
                  <a:srgbClr val="C00000"/>
                </a:solidFill>
                <a:latin typeface="Times New Roman" pitchFamily="18" charset="0"/>
                <a:ea typeface="Times New Roman" pitchFamily="18" charset="0"/>
                <a:cs typeface="Times New Roman" pitchFamily="18" charset="0"/>
              </a:rPr>
              <a:t>Бастауыш сынып мұғалімі</a:t>
            </a:r>
            <a:endParaRPr lang="kk-KZ" sz="2400" dirty="0" smtClean="0">
              <a:solidFill>
                <a:srgbClr val="C00000"/>
              </a:solidFill>
              <a:latin typeface="Times New Roman" pitchFamily="18" charset="0"/>
              <a:cs typeface="Times New Roman" pitchFamily="18" charset="0"/>
            </a:endParaRPr>
          </a:p>
          <a:p>
            <a:pPr lvl="0" algn="r" eaLnBrk="0" fontAlgn="base" hangingPunct="0">
              <a:spcBef>
                <a:spcPct val="0"/>
              </a:spcBef>
              <a:spcAft>
                <a:spcPct val="0"/>
              </a:spcAft>
            </a:pPr>
            <a:r>
              <a:rPr lang="kk-KZ" dirty="0" smtClean="0">
                <a:solidFill>
                  <a:srgbClr val="C00000"/>
                </a:solidFill>
                <a:latin typeface="Times New Roman" pitchFamily="18" charset="0"/>
                <a:ea typeface="Times New Roman" pitchFamily="18" charset="0"/>
                <a:cs typeface="Times New Roman" pitchFamily="18" charset="0"/>
              </a:rPr>
              <a:t>Тулеубаева А.Г.</a:t>
            </a:r>
            <a:endParaRPr lang="ru-RU" sz="1000" dirty="0" smtClean="0">
              <a:solidFill>
                <a:srgbClr val="C00000"/>
              </a:solidFill>
              <a:latin typeface="Times New Roman" pitchFamily="18" charset="0"/>
              <a:cs typeface="Times New Roman" pitchFamily="18" charset="0"/>
            </a:endParaRPr>
          </a:p>
        </p:txBody>
      </p:sp>
      <p:sp>
        <p:nvSpPr>
          <p:cNvPr id="1026" name="AutoShape 2" descr="ÐÐ°ÑÑÐ¸Ð½ÐºÐ¸ Ð¿Ð¾ Ð·Ð°Ð¿ÑÐ¾ÑÑ ÑÐºÐ°ÑÐ°ÑÑ Ð¿ÑÐµÐ·ÐµÐ½ÑÐ°ÑÐ¸Ñ Ð½Ð° ÑÐµÐ¼Ñ Ð¸ÑÐ¼Ò±ÑÑÐ½Ð½ÑÒ£ Ð¿Ð°Ð¹Ð´Ð°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ÐÐ°ÑÑÐ¸Ð½ÐºÐ¸ Ð¿Ð¾ Ð·Ð°Ð¿ÑÐ¾ÑÑ ÑÐºÐ°ÑÐ°ÑÑ Ð¿ÑÐµÐ·ÐµÐ½ÑÐ°ÑÐ¸Ñ Ð½Ð° ÑÐµÐ¼Ñ Ð¸ÑÐ¼Ò±ÑÑÐ½Ð½ÑÒ£ Ð¿Ð°Ð¹Ð´Ð°ÑÑ"/>
          <p:cNvPicPr/>
          <p:nvPr/>
        </p:nvPicPr>
        <p:blipFill>
          <a:blip r:embed="rId2" cstate="print"/>
          <a:srcRect/>
          <a:stretch>
            <a:fillRect/>
          </a:stretch>
        </p:blipFill>
        <p:spPr bwMode="auto">
          <a:xfrm>
            <a:off x="2786050" y="2500306"/>
            <a:ext cx="3143272" cy="2071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8" name="Picture 4" descr="ÐÐ°ÑÑÐ¸Ð½ÐºÐ¸ Ð¿Ð¾ Ð·Ð°Ð¿ÑÐ¾ÑÑ ÑÐ¾ÑÐ¾ ÑÐ¸Ð¿Ð¾Ð²Ð½Ð¸ÐºÐ°"/>
          <p:cNvPicPr>
            <a:picLocks noChangeAspect="1" noChangeArrowheads="1"/>
          </p:cNvPicPr>
          <p:nvPr/>
        </p:nvPicPr>
        <p:blipFill>
          <a:blip r:embed="rId2" cstate="print"/>
          <a:srcRect/>
          <a:stretch>
            <a:fillRect/>
          </a:stretch>
        </p:blipFill>
        <p:spPr bwMode="auto">
          <a:xfrm>
            <a:off x="4860032" y="3536790"/>
            <a:ext cx="3744416" cy="2814073"/>
          </a:xfrm>
          <a:prstGeom prst="rect">
            <a:avLst/>
          </a:prstGeom>
          <a:ln>
            <a:noFill/>
          </a:ln>
          <a:effectLst>
            <a:softEdge rad="112500"/>
          </a:effectLst>
        </p:spPr>
      </p:pic>
      <p:pic>
        <p:nvPicPr>
          <p:cNvPr id="1030" name="Picture 6" descr="ÐÐ°ÑÑÐ¸Ð½ÐºÐ¸ Ð¿Ð¾ Ð·Ð°Ð¿ÑÐ¾ÑÑ ÑÐ¾ÑÐ¾ ÑÐ¸Ð¿Ð¾Ð²Ð½Ð¸ÐºÐ°"/>
          <p:cNvPicPr>
            <a:picLocks noChangeAspect="1" noChangeArrowheads="1"/>
          </p:cNvPicPr>
          <p:nvPr/>
        </p:nvPicPr>
        <p:blipFill>
          <a:blip r:embed="rId3" cstate="print"/>
          <a:srcRect/>
          <a:stretch>
            <a:fillRect/>
          </a:stretch>
        </p:blipFill>
        <p:spPr bwMode="auto">
          <a:xfrm>
            <a:off x="323528" y="3501008"/>
            <a:ext cx="4023656" cy="2891756"/>
          </a:xfrm>
          <a:prstGeom prst="rect">
            <a:avLst/>
          </a:prstGeom>
          <a:ln>
            <a:noFill/>
          </a:ln>
          <a:effectLst>
            <a:softEdge rad="112500"/>
          </a:effectLst>
        </p:spPr>
      </p:pic>
      <p:pic>
        <p:nvPicPr>
          <p:cNvPr id="1032" name="Picture 8" descr="ÐÐ°ÑÑÐ¸Ð½ÐºÐ¸ Ð¿Ð¾ Ð·Ð°Ð¿ÑÐ¾ÑÑ ÑÐ¾ÑÐ¾ ÑÐ¸Ð¿Ð¾Ð²Ð½Ð¸ÐºÐ°"/>
          <p:cNvPicPr>
            <a:picLocks noChangeAspect="1" noChangeArrowheads="1"/>
          </p:cNvPicPr>
          <p:nvPr/>
        </p:nvPicPr>
        <p:blipFill>
          <a:blip r:embed="rId4" cstate="print"/>
          <a:srcRect/>
          <a:stretch>
            <a:fillRect/>
          </a:stretch>
        </p:blipFill>
        <p:spPr bwMode="auto">
          <a:xfrm>
            <a:off x="4860032" y="332657"/>
            <a:ext cx="3744416" cy="2808312"/>
          </a:xfrm>
          <a:prstGeom prst="rect">
            <a:avLst/>
          </a:prstGeom>
          <a:ln>
            <a:noFill/>
          </a:ln>
          <a:effectLst>
            <a:softEdge rad="112500"/>
          </a:effectLst>
        </p:spPr>
      </p:pic>
      <p:pic>
        <p:nvPicPr>
          <p:cNvPr id="1034" name="Picture 10" descr="ÐÐ¾ÑÐ¾Ð¶ÐµÐµ Ð¸Ð·Ð¾Ð±ÑÐ°Ð¶ÐµÐ½Ð¸Ðµ"/>
          <p:cNvPicPr>
            <a:picLocks noChangeAspect="1" noChangeArrowheads="1"/>
          </p:cNvPicPr>
          <p:nvPr/>
        </p:nvPicPr>
        <p:blipFill>
          <a:blip r:embed="rId5" cstate="print"/>
          <a:srcRect/>
          <a:stretch>
            <a:fillRect/>
          </a:stretch>
        </p:blipFill>
        <p:spPr bwMode="auto">
          <a:xfrm>
            <a:off x="395536" y="292743"/>
            <a:ext cx="3888432" cy="2920233"/>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60648"/>
            <a:ext cx="871296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Итмұрыннан витаминді</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сусын</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жасау</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әдісі.</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Кептірілген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жемісті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жақсылап жуып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аздап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ұсатады.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Сонда С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витамині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суда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жақсы ериді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Сонан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кейін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жемістерді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эмальды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кастрюльге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салып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үстіне қайнаған ыссы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су (1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қасық ұсатылған жеміске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1 стакан су)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құяды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да,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қақпағын жауып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8-10 минут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қайнатады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Сонан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кейін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басқа ыдысқа құйып алып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қараңғы жерге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қояды.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Суыған соң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қабат дәке арқылы сүзіп жемісті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қысып барлық сұйықтықты шығарады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Алынған сұйықтықтың дәмін жақсарту үшін аздап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қант қосады.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Бұл ішуге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сүйкімді сусынды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жасалған күні ішу</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керек</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Егер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сусын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ұзақ сақталса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витамині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ыдырап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кетеді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Бұл сусынды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дені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сау</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ересек</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адам</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бір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тәулікте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1-2 стакан, бала 1 стакан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ішкені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жөн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3" name="Рисунок 2" descr="hello_html_22414d77.jpg"/>
          <p:cNvPicPr/>
          <p:nvPr/>
        </p:nvPicPr>
        <p:blipFill>
          <a:blip r:embed="rId2" cstate="print"/>
          <a:srcRect/>
          <a:stretch>
            <a:fillRect/>
          </a:stretch>
        </p:blipFill>
        <p:spPr bwMode="auto">
          <a:xfrm>
            <a:off x="1907704" y="3429000"/>
            <a:ext cx="4464496" cy="3168352"/>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1520" y="332656"/>
            <a:ext cx="87129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Итмұрын жемісінен</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компот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жасау</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Піскен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жемістердің түгін, тұқымын алып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тастайды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Суық суға жуады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да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үстіне қайнап тұрған сиропты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құйып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5-6 минут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қайнатады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Сонан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кейін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оны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бір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тәулік қозғамай қояды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Жемісті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кепсермен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сироптан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сүзіп алады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да,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банкаға салады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Сиропты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2-3 минут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қайнатып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банкадағы жеміс</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үстіне құяды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Банканың аузын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кақпақпен бастырып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0,5 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банканы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20 минут,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литрлікті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25 минут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пастеризациялайды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4" name="Рисунок 3" descr="hello_html_m6ccdef24.jpg"/>
          <p:cNvPicPr/>
          <p:nvPr/>
        </p:nvPicPr>
        <p:blipFill>
          <a:blip r:embed="rId2" cstate="print"/>
          <a:srcRect/>
          <a:stretch>
            <a:fillRect/>
          </a:stretch>
        </p:blipFill>
        <p:spPr bwMode="auto">
          <a:xfrm>
            <a:off x="323528" y="2852936"/>
            <a:ext cx="4104456" cy="30750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hello_html_17761023.jpg"/>
          <p:cNvPicPr/>
          <p:nvPr/>
        </p:nvPicPr>
        <p:blipFill>
          <a:blip r:embed="rId3" cstate="print"/>
          <a:srcRect/>
          <a:stretch>
            <a:fillRect/>
          </a:stretch>
        </p:blipFill>
        <p:spPr bwMode="auto">
          <a:xfrm>
            <a:off x="4860032" y="2852936"/>
            <a:ext cx="3820795"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404664"/>
            <a:ext cx="85689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Итмұрын жемісін</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кептіру</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Жемістерді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жинап</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алысымен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70-80°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температурада</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кептіреді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Тез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кептіргенде</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витамині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жақсы сақталады</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Кепкен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итмұрын жемісінің үстіне қайнап жатқан </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су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құйып</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шай</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етіп</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ішеді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Кепкен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жеміс</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ұзақ сақталған сайын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витамині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азая</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береді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3" name="Рисунок 2" descr="hello_html_m5e365e9a.jpg"/>
          <p:cNvPicPr/>
          <p:nvPr/>
        </p:nvPicPr>
        <p:blipFill>
          <a:blip r:embed="rId2" cstate="print"/>
          <a:srcRect/>
          <a:stretch>
            <a:fillRect/>
          </a:stretch>
        </p:blipFill>
        <p:spPr bwMode="auto">
          <a:xfrm>
            <a:off x="2339752" y="2564904"/>
            <a:ext cx="4320480"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67544" y="260648"/>
            <a:ext cx="83529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Қорытынды</a:t>
            </a:r>
            <a:endPar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Итмұрын – бағалы дәрумендерге өте бай жеміс.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Одан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дайындалған дәрі-дәрмек медицинада</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асқазан және бауыр</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ауруларын</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емдеуге</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қолданады.</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Ал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гүлдерін шайдың орнына</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пайдалануға болады</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дәруменіне </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бай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жемісті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емдік</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дәрі ретінде</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әрі дәрумен түрінде көптеген жүз</a:t>
            </a:r>
            <a:r>
              <a:rPr kumimoji="0" lang="kk-KZ"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жылдықтардан бері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кәдеге жаратып</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келеді</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6627" name="Picture 3" descr="ÐÐ¾ÑÐ¾Ð¶ÐµÐµ Ð¸Ð·Ð¾Ð±ÑÐ°Ð¶ÐµÐ½Ð¸Ðµ"/>
          <p:cNvPicPr>
            <a:picLocks noChangeAspect="1" noChangeArrowheads="1"/>
          </p:cNvPicPr>
          <p:nvPr/>
        </p:nvPicPr>
        <p:blipFill>
          <a:blip r:embed="rId2" cstate="print"/>
          <a:srcRect/>
          <a:stretch>
            <a:fillRect/>
          </a:stretch>
        </p:blipFill>
        <p:spPr bwMode="auto">
          <a:xfrm>
            <a:off x="611559" y="2204864"/>
            <a:ext cx="3535023" cy="2376264"/>
          </a:xfrm>
          <a:prstGeom prst="ellipse">
            <a:avLst/>
          </a:prstGeom>
          <a:ln>
            <a:noFill/>
          </a:ln>
          <a:effectLst>
            <a:softEdge rad="112500"/>
          </a:effectLst>
        </p:spPr>
      </p:pic>
      <p:pic>
        <p:nvPicPr>
          <p:cNvPr id="26629" name="Picture 5" descr="ÐÐ¾ÑÐ¾Ð¶ÐµÐµ Ð¸Ð·Ð¾Ð±ÑÐ°Ð¶ÐµÐ½Ð¸Ðµ"/>
          <p:cNvPicPr>
            <a:picLocks noChangeAspect="1" noChangeArrowheads="1"/>
          </p:cNvPicPr>
          <p:nvPr/>
        </p:nvPicPr>
        <p:blipFill>
          <a:blip r:embed="rId3" cstate="print"/>
          <a:srcRect/>
          <a:stretch>
            <a:fillRect/>
          </a:stretch>
        </p:blipFill>
        <p:spPr bwMode="auto">
          <a:xfrm>
            <a:off x="4788024" y="2204863"/>
            <a:ext cx="3672408" cy="2295255"/>
          </a:xfrm>
          <a:prstGeom prst="ellipse">
            <a:avLst/>
          </a:prstGeom>
          <a:ln>
            <a:noFill/>
          </a:ln>
          <a:effectLst>
            <a:softEdge rad="112500"/>
          </a:effectLst>
        </p:spPr>
      </p:pic>
      <p:pic>
        <p:nvPicPr>
          <p:cNvPr id="26631" name="Picture 7" descr="ÐÐ°ÑÑÐ¸Ð½ÐºÐ¸ Ð¿Ð¾ Ð·Ð°Ð¿ÑÐ¾ÑÑ ÑÐ¾ÑÐ¾ ÑÐ¸Ð¿Ð¾Ð²Ð½Ð¸ÐºÐ°"/>
          <p:cNvPicPr>
            <a:picLocks noChangeAspect="1" noChangeArrowheads="1"/>
          </p:cNvPicPr>
          <p:nvPr/>
        </p:nvPicPr>
        <p:blipFill>
          <a:blip r:embed="rId4" cstate="print"/>
          <a:srcRect/>
          <a:stretch>
            <a:fillRect/>
          </a:stretch>
        </p:blipFill>
        <p:spPr bwMode="auto">
          <a:xfrm>
            <a:off x="539552" y="4581128"/>
            <a:ext cx="3768616" cy="2276872"/>
          </a:xfrm>
          <a:prstGeom prst="ellipse">
            <a:avLst/>
          </a:prstGeom>
          <a:ln>
            <a:noFill/>
          </a:ln>
          <a:effectLst>
            <a:softEdge rad="112500"/>
          </a:effectLst>
        </p:spPr>
      </p:pic>
      <p:pic>
        <p:nvPicPr>
          <p:cNvPr id="26633" name="Picture 9" descr="ÐÐ°ÑÑÐ¸Ð½ÐºÐ¸ Ð¿Ð¾ Ð·Ð°Ð¿ÑÐ¾ÑÑ ÑÐ¾ÑÐ¾ ÑÐ¸Ð¿Ð¾Ð²Ð½Ð¸ÐºÐ°"/>
          <p:cNvPicPr>
            <a:picLocks noChangeAspect="1" noChangeArrowheads="1"/>
          </p:cNvPicPr>
          <p:nvPr/>
        </p:nvPicPr>
        <p:blipFill>
          <a:blip r:embed="rId5" cstate="print"/>
          <a:srcRect/>
          <a:stretch>
            <a:fillRect/>
          </a:stretch>
        </p:blipFill>
        <p:spPr bwMode="auto">
          <a:xfrm>
            <a:off x="4860032" y="4437112"/>
            <a:ext cx="3572971" cy="2232248"/>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0" y="0"/>
            <a:ext cx="2987929" cy="1988840"/>
          </a:xfrm>
          <a:prstGeom prst="rect">
            <a:avLst/>
          </a:prstGeom>
          <a:noFill/>
        </p:spPr>
      </p:pic>
      <p:pic>
        <p:nvPicPr>
          <p:cNvPr id="3" name="Picture 2"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6156071" y="4869160"/>
            <a:ext cx="2987929" cy="1988840"/>
          </a:xfrm>
          <a:prstGeom prst="rect">
            <a:avLst/>
          </a:prstGeom>
          <a:noFill/>
        </p:spPr>
      </p:pic>
      <p:pic>
        <p:nvPicPr>
          <p:cNvPr id="4" name="Picture 2"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0" y="4869160"/>
            <a:ext cx="2987929" cy="1988840"/>
          </a:xfrm>
          <a:prstGeom prst="rect">
            <a:avLst/>
          </a:prstGeom>
          <a:noFill/>
        </p:spPr>
      </p:pic>
      <p:pic>
        <p:nvPicPr>
          <p:cNvPr id="5" name="Picture 2"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6156071" y="0"/>
            <a:ext cx="2987929" cy="1988840"/>
          </a:xfrm>
          <a:prstGeom prst="rect">
            <a:avLst/>
          </a:prstGeom>
          <a:noFill/>
        </p:spPr>
      </p:pic>
      <p:sp>
        <p:nvSpPr>
          <p:cNvPr id="6" name="Прямоугольник 5"/>
          <p:cNvSpPr/>
          <p:nvPr/>
        </p:nvSpPr>
        <p:spPr>
          <a:xfrm>
            <a:off x="1331640" y="1916832"/>
            <a:ext cx="6336704" cy="2308324"/>
          </a:xfrm>
          <a:prstGeom prst="rect">
            <a:avLst/>
          </a:prstGeom>
        </p:spPr>
        <p:txBody>
          <a:bodyPr wrap="square">
            <a:spAutoFit/>
          </a:bodyPr>
          <a:lstStyle/>
          <a:p>
            <a:pPr lvl="0" algn="ctr" fontAlgn="base">
              <a:spcBef>
                <a:spcPct val="0"/>
              </a:spcBef>
              <a:spcAft>
                <a:spcPct val="0"/>
              </a:spcAft>
            </a:pPr>
            <a:r>
              <a:rPr lang="ru-RU" sz="4800" b="1" i="1" dirty="0" err="1" smtClean="0">
                <a:solidFill>
                  <a:srgbClr val="C00000"/>
                </a:solidFill>
                <a:latin typeface="Times New Roman" pitchFamily="18" charset="0"/>
                <a:ea typeface="Times New Roman" pitchFamily="18" charset="0"/>
                <a:cs typeface="Times New Roman" pitchFamily="18" charset="0"/>
              </a:rPr>
              <a:t>Назар</a:t>
            </a:r>
            <a:r>
              <a:rPr lang="ru-RU" sz="4800" b="1" i="1" dirty="0" smtClean="0">
                <a:solidFill>
                  <a:srgbClr val="C00000"/>
                </a:solidFill>
                <a:latin typeface="Times New Roman" pitchFamily="18" charset="0"/>
                <a:ea typeface="Times New Roman" pitchFamily="18" charset="0"/>
                <a:cs typeface="Times New Roman" pitchFamily="18" charset="0"/>
              </a:rPr>
              <a:t> </a:t>
            </a:r>
            <a:r>
              <a:rPr lang="ru-RU" sz="4800" b="1" i="1" dirty="0" err="1" smtClean="0">
                <a:solidFill>
                  <a:srgbClr val="C00000"/>
                </a:solidFill>
                <a:latin typeface="Times New Roman" pitchFamily="18" charset="0"/>
                <a:ea typeface="Times New Roman" pitchFamily="18" charset="0"/>
                <a:cs typeface="Times New Roman" pitchFamily="18" charset="0"/>
              </a:rPr>
              <a:t>салып</a:t>
            </a:r>
            <a:r>
              <a:rPr lang="ru-RU" sz="4800" b="1" i="1" dirty="0" smtClean="0">
                <a:solidFill>
                  <a:srgbClr val="C00000"/>
                </a:solidFill>
                <a:latin typeface="Times New Roman" pitchFamily="18" charset="0"/>
                <a:ea typeface="Times New Roman" pitchFamily="18" charset="0"/>
                <a:cs typeface="Times New Roman" pitchFamily="18" charset="0"/>
              </a:rPr>
              <a:t> </a:t>
            </a:r>
            <a:r>
              <a:rPr lang="ru-RU" sz="4800" b="1" i="1" dirty="0" err="1" smtClean="0">
                <a:solidFill>
                  <a:srgbClr val="C00000"/>
                </a:solidFill>
                <a:latin typeface="Times New Roman" pitchFamily="18" charset="0"/>
                <a:ea typeface="Times New Roman" pitchFamily="18" charset="0"/>
                <a:cs typeface="Times New Roman" pitchFamily="18" charset="0"/>
              </a:rPr>
              <a:t>тыңдағандарыңызға рахмет</a:t>
            </a:r>
            <a:r>
              <a:rPr lang="ru-RU" sz="4800" b="1" i="1" dirty="0" smtClean="0">
                <a:solidFill>
                  <a:srgbClr val="C00000"/>
                </a:solidFill>
                <a:latin typeface="Times New Roman" pitchFamily="18" charset="0"/>
                <a:ea typeface="Times New Roman" pitchFamily="18" charset="0"/>
                <a:cs typeface="Times New Roman" pitchFamily="18" charset="0"/>
              </a:rPr>
              <a:t>!</a:t>
            </a:r>
            <a:endParaRPr lang="ru-RU" sz="5400" b="1" dirty="0" smtClean="0">
              <a:solidFill>
                <a:srgbClr val="C0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0" y="0"/>
            <a:ext cx="2987929" cy="1988840"/>
          </a:xfrm>
          <a:prstGeom prst="rect">
            <a:avLst/>
          </a:prstGeom>
          <a:noFill/>
        </p:spPr>
      </p:pic>
      <p:pic>
        <p:nvPicPr>
          <p:cNvPr id="1028" name="Picture 4"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0" y="5013176"/>
            <a:ext cx="2771567" cy="1844824"/>
          </a:xfrm>
          <a:prstGeom prst="rect">
            <a:avLst/>
          </a:prstGeom>
          <a:noFill/>
        </p:spPr>
      </p:pic>
      <p:pic>
        <p:nvPicPr>
          <p:cNvPr id="1030" name="Picture 6"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6444209" y="-1"/>
            <a:ext cx="2699792" cy="1797049"/>
          </a:xfrm>
          <a:prstGeom prst="rect">
            <a:avLst/>
          </a:prstGeom>
          <a:noFill/>
        </p:spPr>
      </p:pic>
      <p:pic>
        <p:nvPicPr>
          <p:cNvPr id="1032" name="Picture 8"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6372432" y="5013176"/>
            <a:ext cx="2771567" cy="1844824"/>
          </a:xfrm>
          <a:prstGeom prst="rect">
            <a:avLst/>
          </a:prstGeom>
          <a:noFill/>
        </p:spPr>
      </p:pic>
      <p:sp>
        <p:nvSpPr>
          <p:cNvPr id="1033" name="Rectangle 9"/>
          <p:cNvSpPr>
            <a:spLocks noChangeArrowheads="1"/>
          </p:cNvSpPr>
          <p:nvPr/>
        </p:nvSpPr>
        <p:spPr bwMode="auto">
          <a:xfrm>
            <a:off x="971600" y="1925831"/>
            <a:ext cx="74168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Зерттеу мақсаты: </a:t>
            </a:r>
            <a:r>
              <a:rPr kumimoji="0" lang="kk-KZ"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Итмұрын өсімдігіне терең зерттеу жасай отырып, оның адам ағзасына пайдасы мен емдік қасиеттерін анықтау.</a:t>
            </a:r>
            <a:endParaRPr kumimoji="0" lang="ru-RU"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Міндеттері:</a:t>
            </a:r>
            <a:endParaRPr kumimoji="0" lang="ru-RU" sz="28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Итмұрын тұқымдасына сипаттама жасау;</a:t>
            </a:r>
            <a:endParaRPr kumimoji="0" lang="ru-RU" sz="20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Итмұрынның пайдасы мен емдік қасиеттерін айқындау.</a:t>
            </a:r>
            <a:endParaRPr kumimoji="0" lang="kk-KZ" sz="32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292080" y="620688"/>
            <a:ext cx="3261759"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Жабайы раушан дейді екен,</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Итмұрынды ел кейде.</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Піседі екен жемісі,</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Қараша айы келгенде.</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Онда аскорбин қышқылы</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Сенесің бе</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Көп десе.</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Елу есе –</a:t>
            </a:r>
            <a:endParaRPr kumimoji="0" lang="ru-RU" sz="11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Лимоннан,</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Қарақаттан он есе.</a:t>
            </a:r>
            <a:br>
              <a:rPr kumimoji="0" lang="kk-KZ" sz="2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r>
              <a:rPr kumimoji="0" lang="kk-KZ" sz="1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r>
            <a:br>
              <a:rPr kumimoji="0" lang="kk-KZ" sz="1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br>
            <a:endParaRPr kumimoji="0" lang="kk-KZ" sz="20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pic>
        <p:nvPicPr>
          <p:cNvPr id="15367" name="Picture 7" descr="ÐÐ°ÑÑÐ¸Ð½ÐºÐ¸ Ð¿Ð¾ Ð·Ð°Ð¿ÑÐ¾ÑÑ Ð¸ÑÐ¼Ò±ÑÑÐ½ ÑÑÑÐµÑÑÐµÑÑ"/>
          <p:cNvPicPr>
            <a:picLocks noChangeAspect="1" noChangeArrowheads="1"/>
          </p:cNvPicPr>
          <p:nvPr/>
        </p:nvPicPr>
        <p:blipFill>
          <a:blip r:embed="rId2" cstate="print"/>
          <a:srcRect/>
          <a:stretch>
            <a:fillRect/>
          </a:stretch>
        </p:blipFill>
        <p:spPr bwMode="auto">
          <a:xfrm>
            <a:off x="395536" y="692696"/>
            <a:ext cx="4392488" cy="439248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51520" y="188640"/>
            <a:ext cx="856895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Итмұрын жер шарының қоңыржай және субтропикалық аймақтарының барлық жерлерінде өседі. 500-ге жуық түрі бар. Табиғатта таулы-тасты жерлерде, беткейлерде, орманда, су жағалауында өседі. Табиғи түрі Қазақстанның барлық тау бөктерлерінде өседі. Итмұрынның екпе түрлерінің барлығын дерлік раушан (роза) деп атайды. Халық арасында итмұрынның «жабайы раушан» деген атауы кеңінен қолданылады. Итмұрынның гүлі ақ, қызғылт, сары түсті, диаметрі 4-6 см, хош иісті, жай күлтелі және гүлпарлы да түрлері бар. Мамыр, маусым айларында гүлдейді. Жемісі тамыз, қыркүйек айларында піседі. Жемісі сопақша келген жылтыр, түсі қызыл немесе қызғылт-сары болады. Қазақстанда кездесетін 25 түрдің ішіндегі ең әдемісі. Республиканың (Алтай, Тарбағатай, Жоңғар Алатауы) сай, Орталық және Оңтүстік-шығыс бөлігінде тауда, жазықта, қорым тастарда, беткейлерде, ормандарда, дымқыл топырақты жерлерде бұталар арасында өседі. </a:t>
            </a:r>
            <a:endParaRPr kumimoji="0" lang="kk-KZ"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4" name="Рисунок 3" descr="Картинки по запросу картинки кустарника шиповника"/>
          <p:cNvPicPr/>
          <p:nvPr/>
        </p:nvPicPr>
        <p:blipFill>
          <a:blip r:embed="rId2" cstate="print"/>
          <a:srcRect/>
          <a:stretch>
            <a:fillRect/>
          </a:stretch>
        </p:blipFill>
        <p:spPr bwMode="auto">
          <a:xfrm>
            <a:off x="2123728" y="4365104"/>
            <a:ext cx="3024336" cy="2276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Картинки по запросу картинки кустарника шиповника"/>
          <p:cNvPicPr/>
          <p:nvPr/>
        </p:nvPicPr>
        <p:blipFill>
          <a:blip r:embed="rId3" cstate="print"/>
          <a:srcRect/>
          <a:stretch>
            <a:fillRect/>
          </a:stretch>
        </p:blipFill>
        <p:spPr bwMode="auto">
          <a:xfrm>
            <a:off x="5508104" y="4365104"/>
            <a:ext cx="3384376" cy="22048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88640"/>
            <a:ext cx="856895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Жартылай</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орманды</a:t>
            </a:r>
            <a:r>
              <a:rPr kumimoji="0" lang="kk-KZ"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далалық шөлейтте және шөлейт жерлерде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әдетте жарық ормандарда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орманның шеті</a:t>
            </a:r>
            <a:r>
              <a:rPr kumimoji="0" lang="kk-KZ"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дегі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ашық жерлерде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өзендердің жайылмаларында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жыралы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сайларда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өседі.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Таулы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аудандарда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(Орта Азия)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көптеген жерлерді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алып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жатады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Түрлерінің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саны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аралық формаларының орасан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көп болуына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байланысты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өлі күнге дейін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толық анықталмаған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Бір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деректер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бойынша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туыста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120—150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ал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екінші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деректер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бойынша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300—350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бар.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Бұрынғы одақтас республикалардың флорасыңда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150-дей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түрі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бар,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оның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60-ы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эндемдер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яғни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тек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бүрынғы одақтас республикалардың территориясында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ғана кездеседі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Ал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Қазақстанда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24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түрі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бар.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Олардың ішіңде мәңгі жасыл</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және жапырағы жылма-жыл</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түсіп отыратын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формалары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да бар.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Кейбір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түрлерінің гипантиінде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көп мөлшерде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витамин С витамин В2,Р,К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және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провитамин А мен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комплексте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Бұл жағынан ең құндысы ақгүлді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беггера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итмүрыны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және қызылгүлді түрлері (қоңыр итмұрын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К.сіппатотеа</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қатпарлы итмұрын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descr="ÐÐ¾ÑÐ¾Ð¶ÐµÐµ Ð¸Ð·Ð¾Ð±ÑÐ°Ð¶ÐµÐ½Ð¸Ðµ"/>
          <p:cNvPicPr>
            <a:picLocks noChangeAspect="1" noChangeArrowheads="1"/>
          </p:cNvPicPr>
          <p:nvPr/>
        </p:nvPicPr>
        <p:blipFill>
          <a:blip r:embed="rId2" cstate="print"/>
          <a:srcRect/>
          <a:stretch>
            <a:fillRect/>
          </a:stretch>
        </p:blipFill>
        <p:spPr bwMode="auto">
          <a:xfrm>
            <a:off x="755576" y="4581128"/>
            <a:ext cx="3312368" cy="2088232"/>
          </a:xfrm>
          <a:prstGeom prst="rect">
            <a:avLst/>
          </a:prstGeom>
          <a:ln>
            <a:noFill/>
          </a:ln>
          <a:effectLst>
            <a:outerShdw blurRad="190500" algn="tl" rotWithShape="0">
              <a:srgbClr val="000000">
                <a:alpha val="70000"/>
              </a:srgbClr>
            </a:outerShdw>
          </a:effectLst>
        </p:spPr>
      </p:pic>
      <p:pic>
        <p:nvPicPr>
          <p:cNvPr id="1029" name="Picture 5" descr="ÐÐ°ÑÑÐ¸Ð½ÐºÐ¸ Ð¿Ð¾ Ð·Ð°Ð¿ÑÐ¾ÑÑ ÑÐ¸Ð¿Ð¾Ð²Ð½Ð¸Ðº Ð±ÐµÐ»ÑÐµ Ð¸ ÐºÑÐ°ÑÐ½ÑÐµ ÑÐ²ÐµÑÑ"/>
          <p:cNvPicPr>
            <a:picLocks noChangeAspect="1" noChangeArrowheads="1"/>
          </p:cNvPicPr>
          <p:nvPr/>
        </p:nvPicPr>
        <p:blipFill>
          <a:blip r:embed="rId3" cstate="print"/>
          <a:srcRect/>
          <a:stretch>
            <a:fillRect/>
          </a:stretch>
        </p:blipFill>
        <p:spPr bwMode="auto">
          <a:xfrm>
            <a:off x="4644008" y="4581128"/>
            <a:ext cx="3617542" cy="20348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332656"/>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Итмұрынның ерекшелігі — бағалы витаминдерге бай, жемісі және одан дайындалған дәрі-дәрмектер медицинада негізінен асқазан және бауыр ауруларын емдеуге қолданылады. Ол адамға шипалы.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Оны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жинап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кептіреді</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Қайнатып, тұнбасын пайдаланады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Одан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емдік</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майлар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да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жасалады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b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br>
            <a:r>
              <a:rPr kumimoji="0" lang="ru-RU" sz="2000" b="1" i="0" u="none"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Итмұрынның көбею.</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Итмұрынның гүл тұғыры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«бокал»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тәрiздi ойыс</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«Бокалдың» шетiнде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тостағанша, күлте жапырақшалары және аталықтары орналасады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Ал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бокалдың</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iшiнде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аналықтары орналасады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Тек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аналықтың мойны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мен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ауызы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жоғары көтерiлiп көрiнiп тұрады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Гүлдерiнiң ашық түсi және аталықтарының тозаңдықтарында пiсiп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жетiлген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тозаңдары өздерiне бунақденелiлердi елiктiредi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Бунақденелiлер гүлдiң тозаңдарымен қоректенiп, аналықты тозаңдандырады.</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17415" name="Picture 7" descr="ÐÐ¾ÑÐ¾Ð¶ÐµÐµ Ð¸Ð·Ð¾Ð±ÑÐ°Ð¶ÐµÐ½Ð¸Ðµ"/>
          <p:cNvPicPr>
            <a:picLocks noChangeAspect="1" noChangeArrowheads="1"/>
          </p:cNvPicPr>
          <p:nvPr/>
        </p:nvPicPr>
        <p:blipFill>
          <a:blip r:embed="rId2" cstate="print"/>
          <a:srcRect/>
          <a:stretch>
            <a:fillRect/>
          </a:stretch>
        </p:blipFill>
        <p:spPr bwMode="auto">
          <a:xfrm>
            <a:off x="3347864" y="3645024"/>
            <a:ext cx="4968552"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433" name="Рисунок 72" descr="Картинки по запросу картинки кустарника шиповника"/>
          <p:cNvPicPr>
            <a:picLocks noChangeAspect="1" noChangeArrowheads="1"/>
          </p:cNvPicPr>
          <p:nvPr/>
        </p:nvPicPr>
        <p:blipFill>
          <a:blip r:embed="rId2" cstate="print"/>
          <a:srcRect/>
          <a:stretch>
            <a:fillRect/>
          </a:stretch>
        </p:blipFill>
        <p:spPr bwMode="auto">
          <a:xfrm>
            <a:off x="683568" y="3212976"/>
            <a:ext cx="351374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4" name="Рисунок 75" descr="Картинки по запросу картинки кустарника шиповника"/>
          <p:cNvPicPr>
            <a:picLocks noChangeAspect="1" noChangeArrowheads="1"/>
          </p:cNvPicPr>
          <p:nvPr/>
        </p:nvPicPr>
        <p:blipFill>
          <a:blip r:embed="rId3" cstate="print"/>
          <a:srcRect/>
          <a:stretch>
            <a:fillRect/>
          </a:stretch>
        </p:blipFill>
        <p:spPr bwMode="auto">
          <a:xfrm>
            <a:off x="4788024" y="3212976"/>
            <a:ext cx="3528391" cy="2494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6" name="Rectangle 4"/>
          <p:cNvSpPr>
            <a:spLocks noChangeArrowheads="1"/>
          </p:cNvSpPr>
          <p:nvPr/>
        </p:nvSpPr>
        <p:spPr bwMode="auto">
          <a:xfrm>
            <a:off x="395536" y="404664"/>
            <a:ext cx="82809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Күзде итмұрындардың гүлдерiнен сарғыш немесе</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қызғылт түстi етжендi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жемiстерi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пiсiп</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жетiледi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Жемiстерi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ұлғайған гүлтабанынан дамиды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Итмұрынның нағыз жемiстерi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ұлғайған гүлтабанның iшiндегi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ұсақ жаңғақшалар.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Олар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«бокал»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тәрiздi гүл тұғырының iшiндегi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аналықтың жатынынан</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түзiледi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Гүл тұғырының iшкi</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жағында жабысқақ түктер болады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Шырынды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гүлтұғырының құрамында көптеген витаминдер</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болады</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547664" y="260648"/>
            <a:ext cx="5868914" cy="461665"/>
          </a:xfrm>
          <a:prstGeom prst="rect">
            <a:avLst/>
          </a:prstGeom>
        </p:spPr>
        <p:txBody>
          <a:bodyPr wrap="none">
            <a:spAutoFit/>
          </a:bodyPr>
          <a:lstStyle/>
          <a:p>
            <a:pPr algn="ctr"/>
            <a:r>
              <a:rPr lang="ru-RU" sz="2400" b="1" dirty="0" err="1" smtClean="0">
                <a:solidFill>
                  <a:schemeClr val="tx2">
                    <a:lumMod val="75000"/>
                  </a:schemeClr>
                </a:solidFill>
                <a:latin typeface="Times New Roman" pitchFamily="18" charset="0"/>
                <a:cs typeface="Times New Roman" pitchFamily="18" charset="0"/>
              </a:rPr>
              <a:t>Итмұрынның пайдасы</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емдік</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қасиеттері</a:t>
            </a:r>
            <a:endParaRPr lang="ru-RU" sz="2400" dirty="0">
              <a:solidFill>
                <a:schemeClr val="tx2">
                  <a:lumMod val="75000"/>
                </a:schemeClr>
              </a:solidFill>
              <a:latin typeface="Times New Roman" pitchFamily="18" charset="0"/>
              <a:cs typeface="Times New Roman" pitchFamily="18" charset="0"/>
            </a:endParaRPr>
          </a:p>
        </p:txBody>
      </p:sp>
      <p:sp>
        <p:nvSpPr>
          <p:cNvPr id="3" name="Прямоугольник 2"/>
          <p:cNvSpPr/>
          <p:nvPr/>
        </p:nvSpPr>
        <p:spPr>
          <a:xfrm>
            <a:off x="179512" y="764704"/>
            <a:ext cx="8964488" cy="400110"/>
          </a:xfrm>
          <a:prstGeom prst="rect">
            <a:avLst/>
          </a:prstGeom>
        </p:spPr>
        <p:txBody>
          <a:bodyPr wrap="square">
            <a:spAutoFit/>
          </a:bodyPr>
          <a:lstStyle/>
          <a:p>
            <a:r>
              <a:rPr lang="kk-KZ" sz="2000" dirty="0" smtClean="0">
                <a:latin typeface="Times New Roman" pitchFamily="18" charset="0"/>
                <a:cs typeface="Times New Roman" pitchFamily="18" charset="0"/>
              </a:rPr>
              <a:t>  Итмұрынды күзде піскен кезде жинап, жел қағып тұратын көлеңкеде кептіреді. </a:t>
            </a:r>
            <a:endParaRPr lang="ru-RU" sz="2000" dirty="0">
              <a:latin typeface="Times New Roman" pitchFamily="18" charset="0"/>
              <a:cs typeface="Times New Roman" pitchFamily="18" charset="0"/>
            </a:endParaRPr>
          </a:p>
        </p:txBody>
      </p:sp>
      <p:sp>
        <p:nvSpPr>
          <p:cNvPr id="19457" name="Rectangle 1"/>
          <p:cNvSpPr>
            <a:spLocks noChangeArrowheads="1"/>
          </p:cNvSpPr>
          <p:nvPr/>
        </p:nvSpPr>
        <p:spPr bwMode="auto">
          <a:xfrm>
            <a:off x="251520" y="1052736"/>
            <a:ext cx="87129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Таза ыдыста ұзақ мерзім сақтауға болады. Ал қысқа қалып, аяз ұрса, С дәруменінен айрылып қалады. Оның құрамында қант 18, С дәрумені 6 пайызға дейін болса, бұл 40-50 есе қарақаттан, 100 есе лимоннан артық деген сөз. </a:t>
            </a:r>
            <a:r>
              <a:rPr kumimoji="0" lang="kk-KZ"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Адам</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осының 5-8 данасын ғана күнделікті аспен бойына сіңірсе қажетті дәруменді толық алды деп есептеледі.</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В2, Р, К, Е, каротин 12-18 мг, пайыз, органикалық қышқылдар, алма және лимон заттары, эфир майлары, минералды тұз, темір, марганец, фосфор, кальций, молибден, кобальт, хром, мыс, тағы басқа заттар көптеп кездеседі.</a:t>
            </a:r>
            <a:b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Итмұрынның дәні ғана емес, жапырақтары мен гүлін де жинайды. Гүлінде эфир майлары көп болса, жапырақтарында С дәрумені баршылық. Күзде тамырын да жинайды. Тамырын турап, бір ас қасығын жарты литр суға 10 минут ақырын қайнатып ішсе, бойдағы зат алмасуды реттейді. Жұмыс қабілетін арттырады, қан құрамын жақсартады, түрлі жаралардың жылдам жазылуына ықпал жасайды. Сонымен қатар, өтті айдайтын, зәрді жүргізетін, сұйық болып өтетін ішті тоқтататын, туберкулездің алдын алатын, тәбетті ашатын дәрі десе де болады.</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640960" cy="6863417"/>
          </a:xfrm>
          <a:prstGeom prst="rect">
            <a:avLst/>
          </a:prstGeom>
        </p:spPr>
        <p:txBody>
          <a:bodyPr wrap="square">
            <a:spAutoFit/>
          </a:bodyPr>
          <a:lstStyle/>
          <a:p>
            <a:r>
              <a:rPr lang="kk-KZ" sz="2000" dirty="0" smtClean="0">
                <a:latin typeface="Times New Roman" pitchFamily="18" charset="0"/>
                <a:cs typeface="Times New Roman" pitchFamily="18" charset="0"/>
              </a:rPr>
              <a:t>Адам күн сайын 2 г ұнтақталған итмұрынды жеп отырса, сергектік сыйлап, жыныс қабілетін көтереді. Ұнтақталған дәнді 5 минут ақырын қайнатып, термоста 30-40 минут ұстап, шектеусіз іше берген жағдайда еске сақтау қабілетін жақсартып, ағзалардың жасаруына септігін тигізеді. </a:t>
            </a:r>
          </a:p>
          <a:p>
            <a:r>
              <a:rPr lang="kk-KZ" sz="2000" dirty="0" smtClean="0">
                <a:latin typeface="Times New Roman" pitchFamily="18" charset="0"/>
                <a:cs typeface="Times New Roman" pitchFamily="18" charset="0"/>
              </a:rPr>
              <a:t>Адамның жұмыс қабілеті төмендеп, жылдам шаршайтын болса, қан құрамы өзгеріп, өкпеде туберкулез белгілері байқалса, бауыр, өт, қуық жұмыс ырғағы бұзылып, көңіл-күйді бұзатын болса, төмендегідей әдістерді қолданған жөн. Бір ас қасық ұнтақталған итмұрын дәнін 400 г қайнап тұрған суға салып, су моншасында 15 минут қайнатады, бір тәулік бұқтырады. Осыдан әр жолы жарты стақаннан күніне 2-3 рет ішеді. Балаларға осыған бал қосып береді.</a:t>
            </a:r>
          </a:p>
          <a:p>
            <a:r>
              <a:rPr lang="kk-KZ" sz="2000" dirty="0" smtClean="0">
                <a:latin typeface="Times New Roman" pitchFamily="18" charset="0"/>
                <a:cs typeface="Times New Roman" pitchFamily="18" charset="0"/>
              </a:rPr>
              <a:t>Қан аздыққа 2 ас қасық ұнтақталған дәннен 500 г суға 10 минут ақырын қайнатып, бұқтырып, астан бұрын 150 грамнан қабылдайды. Күніне үш рет.</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Зәрді ұстай алмайтын жағдайда 4 ас қасық ұнтақталған дәнді 1 литр суға 30 минут ақырын қайнатып, қайнап бола берген кезде 2 ас қасық гүл ұнтағынан салып, тағы да аз қайнатады. Бұқтырып қойып, таңертең-кеш астан бұрын стақанмен ішеді. 15-20 күн бір емделу барысы.</a:t>
            </a:r>
          </a:p>
          <a:p>
            <a:endParaRPr lang="kk-KZ"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4" name="Прямоугольник 3"/>
          <p:cNvSpPr/>
          <p:nvPr/>
        </p:nvSpPr>
        <p:spPr>
          <a:xfrm>
            <a:off x="251520" y="5229200"/>
            <a:ext cx="8640960" cy="1015663"/>
          </a:xfrm>
          <a:prstGeom prst="rect">
            <a:avLst/>
          </a:prstGeom>
        </p:spPr>
        <p:txBody>
          <a:bodyPr wrap="square">
            <a:spAutoFit/>
          </a:bodyPr>
          <a:lstStyle/>
          <a:p>
            <a:r>
              <a:rPr lang="kk-KZ" sz="2000" dirty="0" smtClean="0">
                <a:latin typeface="Times New Roman" pitchFamily="18" charset="0"/>
                <a:cs typeface="Times New Roman" pitchFamily="18" charset="0"/>
              </a:rPr>
              <a:t>Көз былшықтанып, басқа да жеңіл-желпі ауруы болғанда итмұрын гүлінен бір шай қасықты 300 г суға 15 минут ақырын қайнатып, тұндырып қойып, салқындай көзді жуады. </a:t>
            </a:r>
            <a:r>
              <a:rPr lang="ru-RU" sz="2000" dirty="0" err="1" smtClean="0">
                <a:latin typeface="Times New Roman" pitchFamily="18" charset="0"/>
                <a:cs typeface="Times New Roman" pitchFamily="18" charset="0"/>
              </a:rPr>
              <a:t>Бетті</a:t>
            </a:r>
            <a:r>
              <a:rPr lang="ru-RU" sz="2000" dirty="0" smtClean="0">
                <a:latin typeface="Times New Roman" pitchFamily="18" charset="0"/>
                <a:cs typeface="Times New Roman" pitchFamily="18" charset="0"/>
              </a:rPr>
              <a:t> осы </a:t>
            </a:r>
            <a:r>
              <a:rPr lang="ru-RU" sz="2000" dirty="0" err="1" smtClean="0">
                <a:latin typeface="Times New Roman" pitchFamily="18" charset="0"/>
                <a:cs typeface="Times New Roman" pitchFamily="18" charset="0"/>
              </a:rPr>
              <a:t>сумен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жуса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терінің өңін келтіреді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756</Words>
  <Application>Microsoft Office PowerPoint</Application>
  <PresentationFormat>Экран (4:3)</PresentationFormat>
  <Paragraphs>48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Ақмола облысы Зеренді ауданы КММ “Приречный ОМ”</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Ақмола облысы Зеренді ауданы Приречный ОМ</dc:title>
  <dc:creator>01</dc:creator>
  <cp:lastModifiedBy>PiXel</cp:lastModifiedBy>
  <cp:revision>59</cp:revision>
  <dcterms:created xsi:type="dcterms:W3CDTF">2019-03-28T09:10:01Z</dcterms:created>
  <dcterms:modified xsi:type="dcterms:W3CDTF">2019-04-11T12:35:15Z</dcterms:modified>
</cp:coreProperties>
</file>