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82228F-74E4-4477-BD49-2A1FB5C2FD27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4FE28B-85ED-4768-9281-745D3C29DA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АНАЛИЗ </a:t>
            </a:r>
            <a:b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</a:t>
            </a:r>
            <a: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ВОСПИТАТЕЛЬНОЙ РАБОТЕ </a:t>
            </a:r>
            <a: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3 </a:t>
            </a:r>
            <a: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четверть </a:t>
            </a:r>
            <a: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2018-2019 </a:t>
            </a:r>
            <a:r>
              <a:rPr lang="ru-RU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учебный год</a:t>
            </a:r>
          </a:p>
        </p:txBody>
      </p:sp>
      <p:sp>
        <p:nvSpPr>
          <p:cNvPr id="3075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КГУ «</a:t>
            </a:r>
            <a:r>
              <a:rPr lang="ru-RU" b="1" dirty="0" err="1" smtClean="0">
                <a:solidFill>
                  <a:srgbClr val="002060"/>
                </a:solidFill>
              </a:rPr>
              <a:t>Приреченская</a:t>
            </a:r>
            <a:r>
              <a:rPr lang="ru-RU" b="1" dirty="0" smtClean="0">
                <a:solidFill>
                  <a:srgbClr val="002060"/>
                </a:solidFill>
              </a:rPr>
              <a:t> СШ»</a:t>
            </a:r>
          </a:p>
        </p:txBody>
      </p:sp>
    </p:spTree>
    <p:extLst>
      <p:ext uri="{BB962C8B-B14F-4D97-AF65-F5344CB8AC3E}">
        <p14:creationId xmlns:p14="http://schemas.microsoft.com/office/powerpoint/2010/main" val="8242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одительское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собрание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семья – моя радость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3B5~1\AppData\Local\Temp\Rar$DI01.145\IMG-20190128-WA0021.jpg"/>
          <p:cNvPicPr/>
          <p:nvPr/>
        </p:nvPicPr>
        <p:blipFill>
          <a:blip r:embed="rId2"/>
          <a:srcRect t="27342"/>
          <a:stretch>
            <a:fillRect/>
          </a:stretch>
        </p:blipFill>
        <p:spPr bwMode="auto">
          <a:xfrm>
            <a:off x="1187624" y="1725930"/>
            <a:ext cx="3127375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04.601\IMG-20190128-WA0035.jpg"/>
          <p:cNvPicPr/>
          <p:nvPr/>
        </p:nvPicPr>
        <p:blipFill>
          <a:blip r:embed="rId3"/>
          <a:srcRect l="29811" t="30593"/>
          <a:stretch>
            <a:fillRect/>
          </a:stretch>
        </p:blipFill>
        <p:spPr bwMode="auto">
          <a:xfrm>
            <a:off x="4788024" y="1725930"/>
            <a:ext cx="3027292" cy="205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3B5~1\AppData\Local\Temp\Rar$DI11.849\IMG-20190128-WA0024.jpg"/>
          <p:cNvPicPr/>
          <p:nvPr/>
        </p:nvPicPr>
        <p:blipFill>
          <a:blip r:embed="rId4"/>
          <a:srcRect t="19503" b="4015"/>
          <a:stretch>
            <a:fillRect/>
          </a:stretch>
        </p:blipFill>
        <p:spPr bwMode="auto">
          <a:xfrm>
            <a:off x="842989" y="3645024"/>
            <a:ext cx="3687445" cy="211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3B5~1\AppData\Local\Temp\Rar$DI16.345\IMG-20190128-WA00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05064"/>
            <a:ext cx="2819400" cy="211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8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оучинг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учителей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«Роль классного руководителя в становления классного коллектива и его влияние на формирование личности каждого ученика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6546~1\AppData\Local\Temp\7zOC54BB659\20190316_0956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0257"/>
            <a:ext cx="3096344" cy="213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6546~1\AppData\Local\Temp\7zOC549DE29\20190316_09500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13584" b="12950"/>
          <a:stretch/>
        </p:blipFill>
        <p:spPr bwMode="auto">
          <a:xfrm>
            <a:off x="4860032" y="1845549"/>
            <a:ext cx="2664296" cy="2133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6546~1\AppData\Local\Temp\7zOC548287A\20190316_1027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95" y="4293096"/>
            <a:ext cx="2880320" cy="208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6546~1\AppData\Local\Temp\7zOC54757CA\20190316_0957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2808312" cy="2017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9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SWOT – анализ воспитательной деятельности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Айгуль\Desktop\Screenshot_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80920" cy="55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йгуль\Desktop\Screenshot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3" y="405987"/>
            <a:ext cx="8183043" cy="53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7350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353425" cy="4332288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000" b="1" dirty="0"/>
              <a:t>формирование гармонично развитой, творческой и высоконравственной личности, преданной своей родине, способной успешно действовать в условиях конкурентной среды, обладающей высокой культурой и гражданской ответственностью.</a:t>
            </a:r>
          </a:p>
          <a:p>
            <a:pPr>
              <a:defRPr/>
            </a:pPr>
            <a:r>
              <a:rPr lang="ru-RU" sz="2000" b="1" dirty="0" smtClean="0"/>
              <a:t>-  </a:t>
            </a:r>
            <a:r>
              <a:rPr lang="ru-RU" sz="2000" b="1" dirty="0"/>
              <a:t>Формировать сознательное отношение к здоровому образу жизни;</a:t>
            </a:r>
          </a:p>
          <a:p>
            <a:pPr>
              <a:defRPr/>
            </a:pPr>
            <a:r>
              <a:rPr lang="ru-RU" sz="2000" b="1" dirty="0"/>
              <a:t>-  Воспитывать гражданина, патриота;</a:t>
            </a:r>
          </a:p>
          <a:p>
            <a:pPr>
              <a:defRPr/>
            </a:pPr>
            <a:r>
              <a:rPr lang="ru-RU" sz="2000" b="1" dirty="0"/>
              <a:t>-  Развивать творческую активность учащихся;</a:t>
            </a:r>
          </a:p>
          <a:p>
            <a:pPr>
              <a:defRPr/>
            </a:pPr>
            <a:r>
              <a:rPr lang="ru-RU" sz="2000" b="1" dirty="0"/>
              <a:t>-  Совершенствовать работу школьного самоуправления;</a:t>
            </a:r>
          </a:p>
          <a:p>
            <a:pPr>
              <a:defRPr/>
            </a:pPr>
            <a:r>
              <a:rPr lang="ru-RU" sz="2000" b="1" dirty="0"/>
              <a:t>-  Создавать условия для организации работы внеурочной занятости;</a:t>
            </a:r>
          </a:p>
          <a:p>
            <a:pPr>
              <a:defRPr/>
            </a:pPr>
            <a:r>
              <a:rPr lang="ru-RU" sz="2000" b="1" dirty="0"/>
              <a:t>-  Повышать профессиональное мастерство классных руководителей;</a:t>
            </a:r>
          </a:p>
          <a:p>
            <a:pPr>
              <a:defRPr/>
            </a:pPr>
            <a:r>
              <a:rPr lang="ru-RU" sz="2000" b="1" dirty="0"/>
              <a:t>-  Совершенствовать работу с родителями;</a:t>
            </a:r>
          </a:p>
          <a:p>
            <a:pPr>
              <a:defRPr/>
            </a:pPr>
            <a:r>
              <a:rPr lang="ru-RU" sz="2000" b="1" dirty="0"/>
              <a:t>-  Определять и развивать профессиональную ориентацию старших школьников.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980728"/>
            <a:ext cx="7408333" cy="3450696"/>
          </a:xfrm>
        </p:spPr>
        <p:txBody>
          <a:bodyPr>
            <a:normAutofit fontScale="85000" lnSpcReduction="10000"/>
          </a:bodyPr>
          <a:lstStyle/>
          <a:p>
            <a:r>
              <a:rPr lang="ru-RU" sz="3000" b="1" dirty="0"/>
              <a:t>В КГУ «</a:t>
            </a:r>
            <a:r>
              <a:rPr lang="kk-KZ" sz="3000" b="1" dirty="0"/>
              <a:t>Приреченская СШ</a:t>
            </a:r>
            <a:r>
              <a:rPr lang="ru-RU" sz="3000" b="1" dirty="0"/>
              <a:t>» вся воспитательная работа  в </a:t>
            </a:r>
            <a:r>
              <a:rPr lang="kk-KZ" sz="3000" b="1" dirty="0"/>
              <a:t>3 четверти</a:t>
            </a:r>
            <a:r>
              <a:rPr lang="ru-RU" sz="3000" b="1" dirty="0"/>
              <a:t> строилась на основе закона </a:t>
            </a:r>
            <a:endParaRPr lang="ru-RU" sz="3000" b="1" dirty="0" smtClean="0"/>
          </a:p>
          <a:p>
            <a:r>
              <a:rPr lang="ru-RU" sz="3000" b="1" dirty="0" smtClean="0"/>
              <a:t>«</a:t>
            </a:r>
            <a:r>
              <a:rPr lang="ru-RU" sz="3000" b="1" dirty="0"/>
              <a:t>Об образовании», </a:t>
            </a:r>
            <a:endParaRPr lang="ru-RU" sz="3000" b="1" dirty="0" smtClean="0"/>
          </a:p>
          <a:p>
            <a:r>
              <a:rPr lang="ru-RU" sz="3000" b="1" dirty="0" smtClean="0"/>
              <a:t>«</a:t>
            </a:r>
            <a:r>
              <a:rPr lang="ru-RU" sz="3000" b="1" dirty="0"/>
              <a:t>Конвенции о правах ребенка», «Концепции воспитания», </a:t>
            </a:r>
            <a:endParaRPr lang="ru-RU" sz="3000" b="1" dirty="0" smtClean="0"/>
          </a:p>
          <a:p>
            <a:r>
              <a:rPr lang="ru-RU" sz="3000" b="1" dirty="0" smtClean="0"/>
              <a:t>инструктивно </a:t>
            </a:r>
            <a:r>
              <a:rPr lang="ru-RU" sz="3000" b="1" dirty="0"/>
              <a:t>методического письма</a:t>
            </a:r>
            <a:r>
              <a:rPr lang="ru-RU" sz="3000" b="1" dirty="0" smtClean="0"/>
              <a:t>,</a:t>
            </a:r>
          </a:p>
          <a:p>
            <a:r>
              <a:rPr lang="ru-RU" sz="3000" b="1" dirty="0" smtClean="0"/>
              <a:t> </a:t>
            </a:r>
            <a:r>
              <a:rPr lang="ru-RU" sz="3000" b="1" dirty="0"/>
              <a:t>планов, устава школы и других документов.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2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688632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В школе на конец 3 четверти 112 воспитанника</a:t>
            </a:r>
          </a:p>
          <a:p>
            <a:pPr fontAlgn="base"/>
            <a:r>
              <a:rPr lang="ru-RU" sz="7000" b="1" u="sng" dirty="0">
                <a:latin typeface="Times New Roman" pitchFamily="18" charset="0"/>
                <a:cs typeface="Times New Roman" pitchFamily="18" charset="0"/>
              </a:rPr>
              <a:t>Социальный паспорт школы</a:t>
            </a:r>
            <a:r>
              <a:rPr lang="ru-RU" sz="7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endParaRPr lang="ru-RU" sz="70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семей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– 7</a:t>
            </a:r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семьи</a:t>
            </a:r>
          </a:p>
          <a:p>
            <a:pPr fontAlgn="base"/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- детей из полных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семей – 82,</a:t>
            </a:r>
          </a:p>
          <a:p>
            <a:pPr fontAlgn="base"/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-детей из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неполных </a:t>
            </a:r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– 30</a:t>
            </a:r>
          </a:p>
          <a:p>
            <a:pPr fontAlgn="base"/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- неблагополучные семьи -3(</a:t>
            </a:r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4 ученика)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- малообеспеченные семьи-4</a:t>
            </a:r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(6 учеников)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- многодетные семьи-</a:t>
            </a:r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7 (13 учеников)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- опекаемые семьи-1</a:t>
            </a:r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(1 ученик)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- детей, состоящих на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внутришкольном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учёте-нет;</a:t>
            </a:r>
          </a:p>
          <a:p>
            <a:pPr fontAlgn="base"/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- бесплатным горячим питанием из фонда Всеобуч – 11 детей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- питание за счет родительских средств – 25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- дети на подвозе из с.Павловка – 16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7000" dirty="0">
                <a:latin typeface="Times New Roman" pitchFamily="18" charset="0"/>
                <a:cs typeface="Times New Roman" pitchFamily="18" charset="0"/>
              </a:rPr>
              <a:t>- дети на подвозе в КГУ «Чаглинская СШ»- 11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9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352928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1.Воспитание  казахстанского патриотизма и  гражданственности  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2.Духовно -нравственное воспитание.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3.Национальное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воспитание 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4.Семейное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воспитание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5.Поликультурное и художественно -эстетическое воспитание.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6.Физическое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воспитание и здоровый образ жизни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7.Трудовое, экономическое и экологическое воспитание.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8.Интелектуальное воспитание и воспитание информационной культуры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воспитательной работы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молодежи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ользователь\Desktop\год молодежи\IMG-20190220-WA0032.jpg"/>
          <p:cNvPicPr/>
          <p:nvPr/>
        </p:nvPicPr>
        <p:blipFill>
          <a:blip r:embed="rId2"/>
          <a:srcRect l="5590" t="8260" r="10315"/>
          <a:stretch>
            <a:fillRect/>
          </a:stretch>
        </p:blipFill>
        <p:spPr bwMode="auto">
          <a:xfrm>
            <a:off x="539552" y="1484784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C:\Users\Пользователь\Desktop\год молодежи\IMG-20190219-WA002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493735"/>
            <a:ext cx="4136851" cy="207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год молодежи\IMG-20190304-WA0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580" y="3884031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год молодежи\IMG-20190222-WA0023.jpg"/>
          <p:cNvPicPr/>
          <p:nvPr/>
        </p:nvPicPr>
        <p:blipFill>
          <a:blip r:embed="rId5"/>
          <a:srcRect l="3153" t="15679" r="9278" b="17591"/>
          <a:stretch>
            <a:fillRect/>
          </a:stretch>
        </p:blipFill>
        <p:spPr bwMode="auto">
          <a:xfrm>
            <a:off x="3923928" y="3887332"/>
            <a:ext cx="4176464" cy="21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Айгуль\Desktop\Screenshot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04" y="265356"/>
            <a:ext cx="1079376" cy="10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ользователь\Desktop\год молодежи\IMG-20190305-WA0047.jpg"/>
          <p:cNvPicPr/>
          <p:nvPr/>
        </p:nvPicPr>
        <p:blipFill>
          <a:blip r:embed="rId2" cstate="print"/>
          <a:srcRect t="24665"/>
          <a:stretch>
            <a:fillRect/>
          </a:stretch>
        </p:blipFill>
        <p:spPr bwMode="auto">
          <a:xfrm>
            <a:off x="5294103" y="1268760"/>
            <a:ext cx="3528392" cy="242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год молодежи\IMG-20190305-WA0036.jpg"/>
          <p:cNvPicPr/>
          <p:nvPr/>
        </p:nvPicPr>
        <p:blipFill>
          <a:blip r:embed="rId3"/>
          <a:srcRect t="18929" b="12237"/>
          <a:stretch>
            <a:fillRect/>
          </a:stretch>
        </p:blipFill>
        <p:spPr bwMode="auto">
          <a:xfrm>
            <a:off x="274828" y="1268760"/>
            <a:ext cx="48965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Пользователь\Desktop\год молодежи\IMG-20190301-WA0047.jpg"/>
          <p:cNvPicPr>
            <a:picLocks noGrp="1"/>
          </p:cNvPicPr>
          <p:nvPr>
            <p:ph idx="1"/>
          </p:nvPr>
        </p:nvPicPr>
        <p:blipFill>
          <a:blip r:embed="rId4"/>
          <a:srcRect b="10707"/>
          <a:stretch>
            <a:fillRect/>
          </a:stretch>
        </p:blipFill>
        <p:spPr bwMode="auto">
          <a:xfrm>
            <a:off x="2411760" y="3861048"/>
            <a:ext cx="4236857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8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марта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6546~1\AppData\Local\Temp\7zOC16FA836\20190306_1710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8263"/>
            <a:ext cx="2463924" cy="181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йгуль\Desktop\20190307_1135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6918"/>
            <a:ext cx="291409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йгуль\Desktop\IMG-20190307-WA0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29" y="3716918"/>
            <a:ext cx="3222739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йгуль\Desktop\20190307_12243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9"/>
          <a:stretch/>
        </p:blipFill>
        <p:spPr bwMode="auto">
          <a:xfrm>
            <a:off x="3084064" y="1587674"/>
            <a:ext cx="2619848" cy="1776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Айгуль\Desktop\IMG-20190307-WA002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8"/>
          <a:stretch/>
        </p:blipFill>
        <p:spPr bwMode="auto">
          <a:xfrm>
            <a:off x="5926638" y="1587675"/>
            <a:ext cx="2762885" cy="1776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08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Наурыз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3B5~1\AppData\Local\Temp\Rar$DI06.054\IMG-20190321-WA00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1762124" cy="19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C:\Users\73B5~1\AppData\Local\Temp\Rar$DI07.169\IMG-20190321-WA004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68759"/>
            <a:ext cx="2779623" cy="180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3B5~1\AppData\Local\Temp\Rar$DI02.503\IMG-20190321-WA00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340767"/>
            <a:ext cx="2160240" cy="16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3B5~1\AppData\Local\Temp\Rar$DI10.679\IMG-20190321-WA00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187" y="3320641"/>
            <a:ext cx="2444597" cy="18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3B5~1\AppData\Local\Temp\Rar$DI00.886\IMG-20190321-WA0021.jpg"/>
          <p:cNvPicPr/>
          <p:nvPr/>
        </p:nvPicPr>
        <p:blipFill>
          <a:blip r:embed="rId6"/>
          <a:srcRect l="14332" r="24470" b="15339"/>
          <a:stretch>
            <a:fillRect/>
          </a:stretch>
        </p:blipFill>
        <p:spPr bwMode="auto">
          <a:xfrm>
            <a:off x="2843808" y="3168804"/>
            <a:ext cx="2736304" cy="18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3B5~1\AppData\Local\Temp\Rar$DI07.614\IMG-20190321-WA0030.jpg"/>
          <p:cNvPicPr/>
          <p:nvPr/>
        </p:nvPicPr>
        <p:blipFill>
          <a:blip r:embed="rId7" cstate="print"/>
          <a:srcRect t="17216" r="5583" b="7326"/>
          <a:stretch>
            <a:fillRect/>
          </a:stretch>
        </p:blipFill>
        <p:spPr bwMode="auto">
          <a:xfrm>
            <a:off x="5839455" y="3320641"/>
            <a:ext cx="3067050" cy="183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73B5~1\AppData\Local\Temp\Rar$DI01.024\IMG-20190321-WA005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9071" y="5151981"/>
            <a:ext cx="1985778" cy="13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195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     АНАЛИЗ  ПО ВОСПИТАТЕЛЬНОЙ РАБОТЕ  за 3 четверть  2018-2019 учебный год</vt:lpstr>
      <vt:lpstr>ЦЕЛИ И ЗАДАЧИ:</vt:lpstr>
      <vt:lpstr>    </vt:lpstr>
      <vt:lpstr>Презентация PowerPoint</vt:lpstr>
      <vt:lpstr> Приоритетные направления  воспитательной работы </vt:lpstr>
      <vt:lpstr>Год молодежи</vt:lpstr>
      <vt:lpstr>Презентация PowerPoint</vt:lpstr>
      <vt:lpstr>8 марта</vt:lpstr>
      <vt:lpstr>Наурыз</vt:lpstr>
      <vt:lpstr>Родительское собрание  «Моя семья – моя радость» </vt:lpstr>
      <vt:lpstr>Коучинг для учителей  «Роль классного руководителя в становления классного коллектива и его влияние на формирование личности каждого ученика» </vt:lpstr>
      <vt:lpstr>SWOT – анализ воспитательной деятельности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</dc:creator>
  <cp:lastModifiedBy>Айгуль</cp:lastModifiedBy>
  <cp:revision>34</cp:revision>
  <dcterms:created xsi:type="dcterms:W3CDTF">2019-03-31T13:25:08Z</dcterms:created>
  <dcterms:modified xsi:type="dcterms:W3CDTF">2019-03-31T14:07:47Z</dcterms:modified>
</cp:coreProperties>
</file>