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70" r:id="rId5"/>
    <p:sldId id="271" r:id="rId6"/>
    <p:sldId id="266" r:id="rId7"/>
    <p:sldId id="267" r:id="rId8"/>
    <p:sldId id="268" r:id="rId9"/>
    <p:sldId id="272" r:id="rId10"/>
    <p:sldId id="273" r:id="rId11"/>
    <p:sldId id="27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0.wdp"/><Relationship Id="rId4" Type="http://schemas.openxmlformats.org/officeDocument/2006/relationships/image" Target="../media/image22.jpeg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14.wdp"/><Relationship Id="rId4" Type="http://schemas.openxmlformats.org/officeDocument/2006/relationships/image" Target="../media/image26.jpeg"/><Relationship Id="rId9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1%87%D0%B5%D1%80%D0%BA" TargetMode="External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s://ru.wikipedia.org/wiki/%D0%98%D0%B7%D0%BE%D0%B1%D1%80%D0%B0%D0%B7%D0%B8%D1%82%D0%B5%D0%BB%D1%8C%D0%BD%D1%8B%D0%B5_%D0%B8%D1%81%D0%BA%D1%83%D1%81%D1%81%D1%82%D0%B2%D0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2b80.ucoz.ru/_pu/0/64341660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8.jpeg"/><Relationship Id="rId17" Type="http://schemas.microsoft.com/office/2007/relationships/hdphoto" Target="../media/hdphoto8.wdp"/><Relationship Id="rId2" Type="http://schemas.openxmlformats.org/officeDocument/2006/relationships/image" Target="../media/image13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microsoft.com/office/2007/relationships/hdphoto" Target="../media/hdphoto4.wdp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48797" y="1556792"/>
            <a:ext cx="5688632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latin typeface="Gabriola" pitchFamily="82" charset="0"/>
              </a:rPr>
              <a:t>Система работы по формированию каллиграфических навыков»</a:t>
            </a:r>
            <a:endParaRPr lang="ru-RU" sz="3200" dirty="0">
              <a:latin typeface="Gabriola" pitchFamily="82" charset="0"/>
            </a:endParaRPr>
          </a:p>
          <a:p>
            <a:pPr algn="ctr"/>
            <a:r>
              <a:rPr lang="ru-RU" sz="3200" b="1" dirty="0" smtClean="0">
                <a:latin typeface="Gabriola" pitchFamily="82" charset="0"/>
              </a:rPr>
              <a:t>(по </a:t>
            </a:r>
            <a:r>
              <a:rPr lang="ru-RU" sz="3200" b="1" dirty="0">
                <a:latin typeface="Gabriola" pitchFamily="82" charset="0"/>
              </a:rPr>
              <a:t>итогам проверки рабочих тетрадей для </a:t>
            </a:r>
            <a:r>
              <a:rPr lang="ru-RU" sz="3200" b="1" dirty="0" err="1">
                <a:latin typeface="Gabriola" pitchFamily="82" charset="0"/>
              </a:rPr>
              <a:t>формативного</a:t>
            </a:r>
            <a:r>
              <a:rPr lang="ru-RU" sz="3200" b="1" dirty="0">
                <a:latin typeface="Gabriola" pitchFamily="82" charset="0"/>
              </a:rPr>
              <a:t> оценивания</a:t>
            </a:r>
            <a:endParaRPr lang="ru-RU" sz="3200" dirty="0">
              <a:latin typeface="Gabriola" pitchFamily="82" charset="0"/>
            </a:endParaRPr>
          </a:p>
          <a:p>
            <a:pPr algn="ctr"/>
            <a:r>
              <a:rPr lang="ru-RU" sz="3200" b="1" dirty="0">
                <a:latin typeface="Gabriola" pitchFamily="82" charset="0"/>
              </a:rPr>
              <a:t>учащихся 1-4 </a:t>
            </a:r>
            <a:r>
              <a:rPr lang="ru-RU" sz="3200" b="1" dirty="0" smtClean="0">
                <a:latin typeface="Gabriola" pitchFamily="82" charset="0"/>
              </a:rPr>
              <a:t>классов</a:t>
            </a:r>
          </a:p>
          <a:p>
            <a:pPr algn="ctr"/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>
                <a:latin typeface="Gabriola" pitchFamily="82" charset="0"/>
              </a:rPr>
              <a:t>Приреченской</a:t>
            </a:r>
            <a:r>
              <a:rPr lang="ru-RU" sz="3200" b="1" dirty="0">
                <a:latin typeface="Gabriola" pitchFamily="82" charset="0"/>
              </a:rPr>
              <a:t> </a:t>
            </a:r>
            <a:r>
              <a:rPr lang="ru-RU" sz="3200" b="1" dirty="0" smtClean="0">
                <a:latin typeface="Gabriola" pitchFamily="82" charset="0"/>
              </a:rPr>
              <a:t>СШ)</a:t>
            </a:r>
            <a:endParaRPr lang="ru-RU" sz="3200" dirty="0"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 класс (учитель Круч Т.И.)</a:t>
            </a:r>
            <a:r>
              <a:rPr lang="ru-RU" sz="2000" dirty="0"/>
              <a:t> Учащиеся пишут в прописях «Обучение грамоте». В данное время заканчивают пропись №3. Прописывают буквы, слоги, слова, короткие предложения. У первоклассников еще не устойчивый почерк, рука «дрожит», ручка неправильная, не умеет правильно сидеть за партой и </a:t>
            </a:r>
            <a:r>
              <a:rPr lang="ru-RU" sz="2000" dirty="0" smtClean="0"/>
              <a:t>т.д. Наиболее </a:t>
            </a:r>
            <a:r>
              <a:rPr lang="ru-RU" sz="2000" dirty="0"/>
              <a:t>понятно пишут </a:t>
            </a:r>
            <a:r>
              <a:rPr lang="ru-RU" sz="2000" dirty="0" err="1"/>
              <a:t>Диляра</a:t>
            </a:r>
            <a:r>
              <a:rPr lang="ru-RU" sz="2000" dirty="0"/>
              <a:t> и </a:t>
            </a:r>
            <a:r>
              <a:rPr lang="ru-RU" sz="2000" dirty="0" err="1"/>
              <a:t>Еркежан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 descr="C:\Users\Администратор\Desktop\фото март2\20190327_12123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3" t="12614" r="10145" b="15996"/>
          <a:stretch/>
        </p:blipFill>
        <p:spPr bwMode="auto">
          <a:xfrm>
            <a:off x="4572000" y="2554014"/>
            <a:ext cx="3384376" cy="1507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дминистратор\Desktop\фото март2\20190327_12122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9" t="13912" r="15408" b="21615"/>
          <a:stretch/>
        </p:blipFill>
        <p:spPr bwMode="auto">
          <a:xfrm>
            <a:off x="611560" y="2554014"/>
            <a:ext cx="3682052" cy="1507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дминистратор\Desktop\фото март2\20190327_121211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78590"/>
            <a:ext cx="2376264" cy="145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истратор\Desktop\фото март2\20190327_121157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9" b="6495"/>
          <a:stretch/>
        </p:blipFill>
        <p:spPr bwMode="auto">
          <a:xfrm>
            <a:off x="4572000" y="4245226"/>
            <a:ext cx="3384376" cy="152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7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 класс (учитель Лопарева А.В., </a:t>
            </a:r>
            <a:r>
              <a:rPr lang="ru-RU" b="1" dirty="0" err="1"/>
              <a:t>Тулеубаева</a:t>
            </a:r>
            <a:r>
              <a:rPr lang="ru-RU" b="1" dirty="0"/>
              <a:t> А.Г.) </a:t>
            </a:r>
            <a:r>
              <a:rPr lang="ru-RU" dirty="0"/>
              <a:t>Ученики пишут в  простых тетрадях в косую линию. Соблюдает правила правильного письма </a:t>
            </a:r>
            <a:r>
              <a:rPr lang="ru-RU" dirty="0" err="1"/>
              <a:t>Слободнюк</a:t>
            </a:r>
            <a:r>
              <a:rPr lang="ru-RU" dirty="0"/>
              <a:t> В., Карпенко М. С остальными 8 учениками необходимо работать и исправлять каллиграфию в начальных </a:t>
            </a:r>
            <a:r>
              <a:rPr lang="ru-RU" dirty="0" smtClean="0"/>
              <a:t>классах.</a:t>
            </a:r>
            <a:r>
              <a:rPr lang="ru-RU" dirty="0"/>
              <a:t> </a:t>
            </a:r>
          </a:p>
          <a:p>
            <a:r>
              <a:rPr lang="ru-RU" b="1" dirty="0"/>
              <a:t>3 класс (учитель </a:t>
            </a:r>
            <a:r>
              <a:rPr lang="ru-RU" b="1" dirty="0" err="1"/>
              <a:t>Вергизова</a:t>
            </a:r>
            <a:r>
              <a:rPr lang="ru-RU" b="1" dirty="0"/>
              <a:t> Н.К.)</a:t>
            </a:r>
            <a:r>
              <a:rPr lang="ru-RU" dirty="0"/>
              <a:t> Ученики пишут в простых тетрадях с широкой полоской. Хороший и аккуратный почерк у </a:t>
            </a:r>
            <a:r>
              <a:rPr lang="ru-RU" dirty="0" err="1"/>
              <a:t>Жаксылык</a:t>
            </a:r>
            <a:r>
              <a:rPr lang="ru-RU" dirty="0"/>
              <a:t> А., </a:t>
            </a:r>
            <a:r>
              <a:rPr lang="ru-RU" dirty="0" err="1"/>
              <a:t>Ромаш</a:t>
            </a:r>
            <a:r>
              <a:rPr lang="ru-RU" dirty="0"/>
              <a:t> В.  </a:t>
            </a:r>
          </a:p>
          <a:p>
            <a:r>
              <a:rPr lang="ru-RU" b="1" dirty="0"/>
              <a:t>4 класс (</a:t>
            </a:r>
            <a:r>
              <a:rPr lang="ru-RU" b="1" dirty="0" smtClean="0"/>
              <a:t>учителя </a:t>
            </a:r>
            <a:r>
              <a:rPr lang="ru-RU" b="1" dirty="0" err="1"/>
              <a:t>Баирлина</a:t>
            </a:r>
            <a:r>
              <a:rPr lang="ru-RU" b="1" dirty="0"/>
              <a:t> Г.Ш</a:t>
            </a:r>
            <a:r>
              <a:rPr lang="ru-RU" b="1" dirty="0" smtClean="0"/>
              <a:t>., </a:t>
            </a:r>
            <a:r>
              <a:rPr lang="ru-RU" b="1" dirty="0" err="1" smtClean="0"/>
              <a:t>Тулеубаева</a:t>
            </a:r>
            <a:r>
              <a:rPr lang="ru-RU" b="1" dirty="0" smtClean="0"/>
              <a:t> А.Г.)</a:t>
            </a:r>
            <a:r>
              <a:rPr lang="ru-RU" dirty="0" smtClean="0"/>
              <a:t> уделяют </a:t>
            </a:r>
            <a:r>
              <a:rPr lang="ru-RU" dirty="0"/>
              <a:t>внимание почерку каждого ученика. Показывает в тетради написание слогов, ученик повторяет несколько строчек. Хороший и аккуратный почерк у Майер И., </a:t>
            </a:r>
            <a:r>
              <a:rPr lang="ru-RU" dirty="0" err="1"/>
              <a:t>Дудникова</a:t>
            </a:r>
            <a:r>
              <a:rPr lang="ru-RU" dirty="0"/>
              <a:t> С. </a:t>
            </a:r>
          </a:p>
        </p:txBody>
      </p:sp>
      <p:pic>
        <p:nvPicPr>
          <p:cNvPr id="5" name="Рисунок 4" descr="C:\Users\Администратор\Desktop\фото март2\20190327_12191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2" r="9107"/>
          <a:stretch/>
        </p:blipFill>
        <p:spPr bwMode="auto">
          <a:xfrm>
            <a:off x="5108971" y="4738286"/>
            <a:ext cx="3423469" cy="1703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дминистратор\Desktop\фото март2\20190327_121905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3" r="7905"/>
          <a:stretch/>
        </p:blipFill>
        <p:spPr bwMode="auto">
          <a:xfrm rot="5400000">
            <a:off x="3287371" y="4870786"/>
            <a:ext cx="1686482" cy="1421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дминистратор\Desktop\фото март2\20190327_121942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" r="6330" b="8154"/>
          <a:stretch/>
        </p:blipFill>
        <p:spPr bwMode="auto">
          <a:xfrm>
            <a:off x="5108971" y="2946305"/>
            <a:ext cx="3532094" cy="16348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Администратор\Desktop\фото март2\20190327_121930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0" r="12800"/>
          <a:stretch/>
        </p:blipFill>
        <p:spPr bwMode="auto">
          <a:xfrm>
            <a:off x="2359306" y="2946305"/>
            <a:ext cx="2548310" cy="1663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85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Вывод:</a:t>
            </a:r>
            <a:endParaRPr lang="ru-RU" sz="2000" dirty="0"/>
          </a:p>
          <a:p>
            <a:pPr lvl="1"/>
            <a:r>
              <a:rPr lang="ru-RU" sz="2000" dirty="0"/>
              <a:t>у</a:t>
            </a:r>
            <a:r>
              <a:rPr lang="ru-RU" sz="2000" dirty="0" smtClean="0"/>
              <a:t>чителя </a:t>
            </a:r>
            <a:r>
              <a:rPr lang="ru-RU" sz="2000" dirty="0"/>
              <a:t>начальных классов проводят минуты чистописания, на доске показывают детям написание букв, слогов. Но в тетрадях нет исправления неправильного написания (на полях).</a:t>
            </a:r>
          </a:p>
          <a:p>
            <a:pPr lvl="1"/>
            <a:r>
              <a:rPr lang="ru-RU" sz="2000" dirty="0"/>
              <a:t>р</a:t>
            </a:r>
            <a:r>
              <a:rPr lang="ru-RU" sz="2000" dirty="0" smtClean="0"/>
              <a:t>екомендуется </a:t>
            </a:r>
            <a:r>
              <a:rPr lang="ru-RU" sz="2000" dirty="0"/>
              <a:t>увеличить количество каллиграфических строчек минуты чистописания. Например, написать каллиграфический диктант на 5 коротких предложения, которые мотивируют ученика на старательность и аккуратность письма.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i="1" dirty="0" smtClean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365104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  <a:latin typeface="Gabriola" pitchFamily="82" charset="0"/>
              </a:rPr>
              <a:t>Дисграфия</a:t>
            </a:r>
            <a:r>
              <a:rPr lang="ru-RU" sz="2400" b="1" dirty="0">
                <a:solidFill>
                  <a:srgbClr val="7030A0"/>
                </a:solidFill>
                <a:latin typeface="Gabriola" pitchFamily="82" charset="0"/>
              </a:rPr>
              <a:t> никогда не возникает "из ничего"! Работа по устранению </a:t>
            </a:r>
            <a:r>
              <a:rPr lang="ru-RU" sz="2400" b="1" dirty="0" err="1">
                <a:solidFill>
                  <a:srgbClr val="7030A0"/>
                </a:solidFill>
                <a:latin typeface="Gabriola" pitchFamily="82" charset="0"/>
              </a:rPr>
              <a:t>дисграфии</a:t>
            </a:r>
            <a:r>
              <a:rPr lang="ru-RU" sz="2400" b="1" dirty="0">
                <a:solidFill>
                  <a:srgbClr val="7030A0"/>
                </a:solidFill>
                <a:latin typeface="Gabriola" pitchFamily="82" charset="0"/>
              </a:rPr>
              <a:t> должна начинаться не в школе, когда обнаружатся специфические ошибки на письме, а в дошкольном возрасте, задолго до начала обучения ребенка грамоте.</a:t>
            </a:r>
            <a:endParaRPr lang="ru-RU" sz="2400" b="1" dirty="0">
              <a:solidFill>
                <a:srgbClr val="7030A0"/>
              </a:solidFill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434988"/>
            <a:ext cx="8426868" cy="1507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Цель: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проверить каллиграфические </a:t>
            </a:r>
            <a:r>
              <a:rPr lang="ru-RU" sz="2000" dirty="0"/>
              <a:t>навыки учащихся начальной школы, привитие правильного письма, наклона букв, соединения слогов, аккуратности при письме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ÐÐ°ÑÑÐ¸Ð½ÐºÐ¸ Ð¿Ð¾ Ð·Ð°Ð¿ÑÐ¾ÑÑ ÐºÐ°ÑÑÐ¸Ð½ÐºÐ¸  Ð¿Ð¾ÑÐµÑÐº Ð¿ÑÑÐºÐ¸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6" y="1800791"/>
            <a:ext cx="2454870" cy="17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¸Ð½ÐºÐ¸  Ð¿Ð¾ÑÐµÑÐº Ð»ÐµÑÐ¼Ð¾Ð½ÑÐ¾Ð²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04" y="1443325"/>
            <a:ext cx="26193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7Â Ð¸Ð·Ð²ÐµÑÑÐ½ÑÑ Ð»ÑÐ´ÐµÐ¹ Ð¸Â Ð¸ÑÂ Ð¿Ð¾ÑÐµÑÐº Ð¸Ð½ÑÐµÑÐµÑÐ½Ð¾, Ð¿Ð¾ÑÐµÑ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24" y="1412776"/>
            <a:ext cx="2174968" cy="22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7Â Ð¸Ð·Ð²ÐµÑÑÐ½ÑÑ Ð»ÑÐ´ÐµÐ¹ Ð¸Â Ð¸ÑÂ Ð¿Ð¾ÑÐµÑÐº Ð¸Ð½ÑÐµÑÐµÑÐ½Ð¾, Ð¿Ð¾ÑÐµÑÐ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1" y="4042926"/>
            <a:ext cx="2391805" cy="22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989" y="3624551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А.С. Пушкин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38446" y="3633623"/>
            <a:ext cx="192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М.Ю.Лермонтов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39635" y="3667747"/>
            <a:ext cx="85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Петр </a:t>
            </a:r>
            <a:r>
              <a:rPr lang="en-US" b="1" dirty="0" smtClean="0"/>
              <a:t>I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05511" y="6270944"/>
            <a:ext cx="122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С. Есени</a:t>
            </a:r>
            <a:r>
              <a:rPr lang="ru-RU" b="1" dirty="0"/>
              <a:t>н</a:t>
            </a:r>
          </a:p>
        </p:txBody>
      </p:sp>
      <p:pic>
        <p:nvPicPr>
          <p:cNvPr id="1034" name="Picture 10" descr="17Â Ð¸Ð·Ð²ÐµÑÑÐ½ÑÑ Ð»ÑÐ´ÐµÐ¹ Ð¸Â Ð¸ÑÂ Ð¿Ð¾ÑÐµÑÐº Ð¸Ð½ÑÐµÑÐµÑÐ½Ð¾, Ð¿Ð¾ÑÐµÑÐ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96" y="4042926"/>
            <a:ext cx="2154176" cy="22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17142" y="6274513"/>
            <a:ext cx="155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Л.Н. Толстой</a:t>
            </a:r>
            <a:endParaRPr lang="ru-RU" b="1" dirty="0"/>
          </a:p>
        </p:txBody>
      </p:sp>
      <p:pic>
        <p:nvPicPr>
          <p:cNvPr id="1038" name="Picture 14" descr="ÐÐ¾Ð³Ð¾Ð»Ñ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34098"/>
            <a:ext cx="2592288" cy="20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42329" y="6242247"/>
            <a:ext cx="139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Н.В. Гоголь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36904" cy="288032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b="1" dirty="0" err="1"/>
              <a:t>Каллигра́фия</a:t>
            </a:r>
            <a:r>
              <a:rPr lang="ru-RU" sz="1600" dirty="0"/>
              <a:t> (от </a:t>
            </a:r>
            <a:r>
              <a:rPr lang="ru-RU" sz="1600" u="sng" dirty="0">
                <a:hlinkClick r:id="rId2" tooltip="Греческий язык"/>
              </a:rPr>
              <a:t>греч.</a:t>
            </a:r>
            <a:r>
              <a:rPr lang="ru-RU" sz="1600" dirty="0"/>
              <a:t> «красивый </a:t>
            </a:r>
            <a:r>
              <a:rPr lang="ru-RU" sz="1600" u="sng" dirty="0">
                <a:hlinkClick r:id="rId3" tooltip="Почерк"/>
              </a:rPr>
              <a:t>почерк</a:t>
            </a:r>
            <a:r>
              <a:rPr lang="ru-RU" sz="1600" dirty="0"/>
              <a:t>») — одна из отраслей </a:t>
            </a:r>
            <a:r>
              <a:rPr lang="ru-RU" sz="1600" u="sng" dirty="0">
                <a:hlinkClick r:id="rId4" tooltip="Изобразительные искусства"/>
              </a:rPr>
              <a:t>изобразительного искусства</a:t>
            </a:r>
            <a:r>
              <a:rPr lang="ru-RU" sz="1600" dirty="0"/>
              <a:t>. Ещё каллиграфию часто называют искусством красивого письма. Иметь каллиграфический почерк дано не каждому, и это требует регулярных упражнений. В школе, скорее, предъявляются требования не столько к красоте почерка, сколько к его разборчивости и понятности для окружающих.</a:t>
            </a:r>
            <a:br>
              <a:rPr lang="ru-RU" sz="1600" dirty="0"/>
            </a:br>
            <a:r>
              <a:rPr lang="ru-RU" sz="1600" dirty="0"/>
              <a:t>Обучение письму и систематическая работа по формированию почерка учащихся одна из важных задач в начальной школе. От того, какие навыки учитель заложит в самом начале обучения, будет зависеть дальнейшее совершенствование почерка учащихся, орфографическая грамотность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ÐÐ°ÑÑÐ¸Ð½ÐºÐ¸ Ð¿Ð¾ Ð·Ð°Ð¿ÑÐ¾ÑÑ ÐºÐ°ÑÑÐ¸Ð½ÐºÐ¸  ÐºÐ°Ð»Ð»Ð¸Ð³ÑÐ°ÑÐ¸Ñ Ð² ÑÐºÐ¾Ð»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2"/>
          <a:stretch/>
        </p:blipFill>
        <p:spPr bwMode="auto">
          <a:xfrm>
            <a:off x="2843808" y="3256074"/>
            <a:ext cx="5400600" cy="32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Основные ошибки при письме</a:t>
            </a:r>
            <a:endParaRPr lang="ru-RU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7859216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abriola" pitchFamily="82" charset="0"/>
                <a:ea typeface="Times New Roman"/>
              </a:rPr>
              <a:t>Не с о б люд  </a:t>
            </a:r>
            <a:r>
              <a:rPr lang="ru-RU" dirty="0" err="1" smtClean="0">
                <a:latin typeface="Gabriola" pitchFamily="82" charset="0"/>
                <a:ea typeface="Times New Roman"/>
              </a:rPr>
              <a:t>ени</a:t>
            </a:r>
            <a:r>
              <a:rPr lang="ru-RU" dirty="0" smtClean="0">
                <a:latin typeface="Gabriola" pitchFamily="82" charset="0"/>
                <a:ea typeface="Times New Roman"/>
              </a:rPr>
              <a:t> е ин </a:t>
            </a:r>
            <a:r>
              <a:rPr lang="ru-RU" dirty="0" err="1" smtClean="0">
                <a:latin typeface="Gabriola" pitchFamily="82" charset="0"/>
                <a:ea typeface="Times New Roman"/>
              </a:rPr>
              <a:t>терв</a:t>
            </a:r>
            <a:r>
              <a:rPr lang="ru-RU" dirty="0" smtClean="0">
                <a:latin typeface="Gabriola" pitchFamily="82" charset="0"/>
                <a:ea typeface="Times New Roman"/>
              </a:rPr>
              <a:t> ала </a:t>
            </a:r>
            <a:r>
              <a:rPr lang="ru-RU" dirty="0" err="1" smtClean="0">
                <a:latin typeface="Gabriola" pitchFamily="82" charset="0"/>
                <a:ea typeface="Times New Roman"/>
              </a:rPr>
              <a:t>ме</a:t>
            </a:r>
            <a:r>
              <a:rPr lang="ru-RU" dirty="0" smtClean="0">
                <a:latin typeface="Gabriola" pitchFamily="82" charset="0"/>
                <a:ea typeface="Times New Roman"/>
              </a:rPr>
              <a:t> ж д у б  </a:t>
            </a:r>
            <a:r>
              <a:rPr lang="ru-RU" dirty="0" err="1" smtClean="0">
                <a:latin typeface="Gabriola" pitchFamily="82" charset="0"/>
                <a:ea typeface="Times New Roman"/>
              </a:rPr>
              <a:t>ук</a:t>
            </a:r>
            <a:r>
              <a:rPr lang="ru-RU" dirty="0" smtClean="0">
                <a:latin typeface="Gabriola" pitchFamily="82" charset="0"/>
                <a:ea typeface="Times New Roman"/>
              </a:rPr>
              <a:t>  в а м и  </a:t>
            </a:r>
            <a:r>
              <a:rPr lang="ru-RU" dirty="0">
                <a:latin typeface="Gabriola" pitchFamily="82" charset="0"/>
                <a:ea typeface="Times New Roman"/>
              </a:rPr>
              <a:t>в </a:t>
            </a:r>
            <a:r>
              <a:rPr lang="ru-RU" dirty="0" smtClean="0">
                <a:latin typeface="Gabriola" pitchFamily="82" charset="0"/>
                <a:ea typeface="Times New Roman"/>
              </a:rPr>
              <a:t>с л о </a:t>
            </a:r>
            <a:r>
              <a:rPr lang="ru-RU" dirty="0" err="1" smtClean="0">
                <a:latin typeface="Gabriola" pitchFamily="82" charset="0"/>
                <a:ea typeface="Times New Roman"/>
              </a:rPr>
              <a:t>вах</a:t>
            </a:r>
            <a:r>
              <a:rPr lang="ru-RU" dirty="0">
                <a:latin typeface="Gabriola" pitchFamily="82" charset="0"/>
                <a:ea typeface="Times New Roman"/>
              </a:rPr>
              <a:t>;</a:t>
            </a:r>
            <a:endParaRPr lang="ru-RU" sz="2400" dirty="0">
              <a:latin typeface="Gabriola" pitchFamily="82" charset="0"/>
              <a:ea typeface="Times New Roman"/>
            </a:endParaRPr>
          </a:p>
          <a:p>
            <a:r>
              <a:rPr lang="ru-RU" dirty="0">
                <a:latin typeface="Gabriola" pitchFamily="82" charset="0"/>
                <a:ea typeface="Times New Roman"/>
              </a:rPr>
              <a:t>соединение элементов букв</a:t>
            </a:r>
            <a:r>
              <a:rPr lang="ru-RU" dirty="0">
                <a:ea typeface="Times New Roman"/>
              </a:rPr>
              <a:t>;</a:t>
            </a:r>
            <a:endParaRPr lang="ru-RU" sz="2400" dirty="0">
              <a:ea typeface="Times New Roman"/>
            </a:endParaRPr>
          </a:p>
          <a:p>
            <a:r>
              <a:rPr lang="ru-RU" dirty="0">
                <a:latin typeface="Gabriola" pitchFamily="82" charset="0"/>
                <a:ea typeface="Times New Roman"/>
              </a:rPr>
              <a:t>буквы на</a:t>
            </a:r>
            <a:r>
              <a:rPr lang="ru-RU" sz="4000" b="1" dirty="0">
                <a:latin typeface="Gabriola" pitchFamily="82" charset="0"/>
                <a:ea typeface="Times New Roman"/>
              </a:rPr>
              <a:t>п</a:t>
            </a:r>
            <a:r>
              <a:rPr lang="ru-RU" dirty="0">
                <a:latin typeface="Gabriola" pitchFamily="82" charset="0"/>
                <a:ea typeface="Times New Roman"/>
              </a:rPr>
              <a:t>исаны слишком ра</a:t>
            </a:r>
            <a:r>
              <a:rPr lang="ru-RU" sz="4400" b="1" dirty="0">
                <a:latin typeface="Gabriola" pitchFamily="82" charset="0"/>
                <a:ea typeface="Times New Roman"/>
              </a:rPr>
              <a:t>з</a:t>
            </a:r>
            <a:r>
              <a:rPr lang="ru-RU" dirty="0">
                <a:latin typeface="Gabriola" pitchFamily="82" charset="0"/>
                <a:ea typeface="Times New Roman"/>
              </a:rPr>
              <a:t>машисто или слишк</a:t>
            </a:r>
            <a:r>
              <a:rPr lang="ru-RU" sz="1400" b="1" dirty="0">
                <a:latin typeface="Gabriola" pitchFamily="82" charset="0"/>
                <a:ea typeface="Times New Roman"/>
              </a:rPr>
              <a:t>о</a:t>
            </a:r>
            <a:r>
              <a:rPr lang="ru-RU" dirty="0">
                <a:latin typeface="Gabriola" pitchFamily="82" charset="0"/>
                <a:ea typeface="Times New Roman"/>
              </a:rPr>
              <a:t>м узко</a:t>
            </a:r>
            <a:r>
              <a:rPr lang="ru-RU" dirty="0">
                <a:ea typeface="Times New Roman"/>
              </a:rPr>
              <a:t>;</a:t>
            </a:r>
            <a:endParaRPr lang="ru-RU" sz="2400" dirty="0">
              <a:ea typeface="Times New Roman"/>
            </a:endParaRPr>
          </a:p>
          <a:p>
            <a:r>
              <a:rPr lang="ru-RU" b="1" i="1" dirty="0">
                <a:ea typeface="Times New Roman"/>
              </a:rPr>
              <a:t>чрезмерный наклон вправо или влево;</a:t>
            </a:r>
            <a:endParaRPr lang="ru-RU" sz="2400" b="1" i="1" dirty="0">
              <a:ea typeface="Times New Roman"/>
            </a:endParaRPr>
          </a:p>
          <a:p>
            <a:r>
              <a:rPr lang="ru-RU" sz="2400" dirty="0">
                <a:ea typeface="Times New Roman"/>
              </a:rPr>
              <a:t>слова не расположены на строке;</a:t>
            </a:r>
          </a:p>
          <a:p>
            <a:r>
              <a:rPr lang="ru-RU" sz="3200" dirty="0">
                <a:ea typeface="Times New Roman"/>
              </a:rPr>
              <a:t>не выдержана нужная высота букв (слишком крупно, слишком мелко</a:t>
            </a:r>
            <a:r>
              <a:rPr lang="ru-RU" sz="3200" dirty="0" smtClean="0">
                <a:ea typeface="Times New Roman"/>
              </a:rPr>
              <a:t>)</a:t>
            </a:r>
            <a:endParaRPr lang="ru-RU" sz="3200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9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2880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При ДИСГРАФИИ дети младшего школьного возраста с трудом овладевают письмом: выполненные ими упражнения, диктанты содержат множество грамматических ошибок. Они не используют заглавные буквы, знаки препинания, у них ужасный почерк.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5276" y="3501008"/>
            <a:ext cx="66651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</a:t>
            </a:r>
            <a:r>
              <a:rPr lang="ru-RU" b="1" u="sng" dirty="0" smtClean="0"/>
              <a:t>НА ЧТО ОБРАТИТЬ ВНИМАНИЕ?</a:t>
            </a:r>
          </a:p>
          <a:p>
            <a:pPr>
              <a:defRPr/>
            </a:pPr>
            <a:r>
              <a:rPr lang="ru-RU" dirty="0" smtClean="0"/>
              <a:t>1</a:t>
            </a:r>
            <a:r>
              <a:rPr lang="ru-RU" dirty="0"/>
              <a:t>. Если Ваш ребенок левша.</a:t>
            </a:r>
          </a:p>
          <a:p>
            <a:pPr>
              <a:defRPr/>
            </a:pPr>
            <a:r>
              <a:rPr lang="ru-RU" dirty="0"/>
              <a:t>2. Если он - переученный правша.</a:t>
            </a:r>
          </a:p>
          <a:p>
            <a:pPr>
              <a:defRPr/>
            </a:pPr>
            <a:r>
              <a:rPr lang="ru-RU" dirty="0"/>
              <a:t> 3. Если Ваш ребенок посещал логопедическую группу.</a:t>
            </a:r>
          </a:p>
          <a:p>
            <a:pPr>
              <a:defRPr/>
            </a:pPr>
            <a:r>
              <a:rPr lang="ru-RU" dirty="0"/>
              <a:t> 4. Если в семье говорят на двух или более языках.</a:t>
            </a:r>
          </a:p>
          <a:p>
            <a:pPr>
              <a:defRPr/>
            </a:pPr>
            <a:r>
              <a:rPr lang="ru-RU" dirty="0"/>
              <a:t> 5. Если Ваш ребенок слишком рано пошел в школу.  Происходит это в тех случаях, когда у ребенка еще не наступила психологическая готовность к такому обучению.</a:t>
            </a:r>
          </a:p>
          <a:p>
            <a:pPr>
              <a:defRPr/>
            </a:pPr>
            <a:r>
              <a:rPr lang="ru-RU" dirty="0"/>
              <a:t> 6. Если у Вашего ребенка есть проблемы с памятью, </a:t>
            </a:r>
            <a:r>
              <a:rPr lang="ru-RU" dirty="0" smtClean="0"/>
              <a:t>вниманием.</a:t>
            </a:r>
          </a:p>
          <a:p>
            <a:pPr>
              <a:defRPr/>
            </a:pPr>
            <a:r>
              <a:rPr lang="ru-RU" dirty="0" smtClean="0"/>
              <a:t>7.Если </a:t>
            </a:r>
            <a:r>
              <a:rPr lang="ru-RU" dirty="0"/>
              <a:t>у ребенка на письме есть «специфические </a:t>
            </a:r>
            <a:r>
              <a:rPr lang="ru-RU" dirty="0" smtClean="0"/>
              <a:t>ошибки</a:t>
            </a:r>
            <a:r>
              <a:rPr lang="ru-RU" dirty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5904" y="442035"/>
            <a:ext cx="4796536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СПЕЦИФИЧЕСКИЕ ОШИБКИ:</a:t>
            </a:r>
          </a:p>
          <a:p>
            <a:r>
              <a:rPr lang="ru-RU" dirty="0" smtClean="0"/>
              <a:t>ошибки </a:t>
            </a:r>
            <a:r>
              <a:rPr lang="ru-RU" dirty="0"/>
              <a:t>на уровне буквы и слога</a:t>
            </a:r>
            <a:r>
              <a:rPr lang="ru-RU" dirty="0" smtClean="0"/>
              <a:t>;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«</a:t>
            </a:r>
            <a:r>
              <a:rPr lang="ru-RU" b="1" i="1" dirty="0" err="1">
                <a:solidFill>
                  <a:srgbClr val="7030A0"/>
                </a:solidFill>
              </a:rPr>
              <a:t>снки</a:t>
            </a:r>
            <a:r>
              <a:rPr lang="ru-RU" b="1" i="1" dirty="0">
                <a:solidFill>
                  <a:srgbClr val="7030A0"/>
                </a:solidFill>
              </a:rPr>
              <a:t> — санки», «</a:t>
            </a:r>
            <a:r>
              <a:rPr lang="ru-RU" b="1" i="1" dirty="0" err="1">
                <a:solidFill>
                  <a:srgbClr val="7030A0"/>
                </a:solidFill>
              </a:rPr>
              <a:t>ки</a:t>
            </a:r>
            <a:r>
              <a:rPr lang="ru-RU" b="1" i="1" dirty="0">
                <a:solidFill>
                  <a:srgbClr val="7030A0"/>
                </a:solidFill>
              </a:rPr>
              <a:t>-чат — кричат», девочка - «</a:t>
            </a:r>
            <a:r>
              <a:rPr lang="ru-RU" b="1" i="1" dirty="0" err="1">
                <a:solidFill>
                  <a:srgbClr val="7030A0"/>
                </a:solidFill>
              </a:rPr>
              <a:t>девча</a:t>
            </a:r>
            <a:r>
              <a:rPr lang="ru-RU" b="1" i="1" dirty="0">
                <a:solidFill>
                  <a:srgbClr val="7030A0"/>
                </a:solidFill>
              </a:rPr>
              <a:t>», колокольчики -«</a:t>
            </a:r>
            <a:r>
              <a:rPr lang="ru-RU" b="1" i="1" dirty="0" err="1">
                <a:solidFill>
                  <a:srgbClr val="7030A0"/>
                </a:solidFill>
              </a:rPr>
              <a:t>калкочи</a:t>
            </a:r>
            <a:r>
              <a:rPr lang="ru-RU" b="1" i="1" dirty="0">
                <a:solidFill>
                  <a:srgbClr val="7030A0"/>
                </a:solidFill>
              </a:rPr>
              <a:t>»</a:t>
            </a:r>
          </a:p>
          <a:p>
            <a:r>
              <a:rPr lang="ru-RU" dirty="0"/>
              <a:t>ошибки на уровне слова</a:t>
            </a:r>
            <a:r>
              <a:rPr lang="ru-RU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7030A0"/>
                </a:solidFill>
              </a:rPr>
              <a:t>чулан</a:t>
            </a:r>
            <a:r>
              <a:rPr lang="ru-RU" b="1" dirty="0">
                <a:solidFill>
                  <a:srgbClr val="7030A0"/>
                </a:solidFill>
              </a:rPr>
              <a:t> — «</a:t>
            </a:r>
            <a:r>
              <a:rPr lang="ru-RU" b="1" dirty="0" err="1">
                <a:solidFill>
                  <a:srgbClr val="7030A0"/>
                </a:solidFill>
              </a:rPr>
              <a:t>чунал</a:t>
            </a:r>
            <a:r>
              <a:rPr lang="ru-RU" b="1" dirty="0">
                <a:solidFill>
                  <a:srgbClr val="7030A0"/>
                </a:solidFill>
              </a:rPr>
              <a:t>», </a:t>
            </a:r>
            <a:r>
              <a:rPr lang="ru-RU" b="1" i="1" dirty="0">
                <a:solidFill>
                  <a:srgbClr val="7030A0"/>
                </a:solidFill>
              </a:rPr>
              <a:t>ковром — </a:t>
            </a: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ru-RU" b="1" dirty="0" err="1">
                <a:solidFill>
                  <a:srgbClr val="7030A0"/>
                </a:solidFill>
              </a:rPr>
              <a:t>корвом</a:t>
            </a:r>
            <a:r>
              <a:rPr lang="ru-RU" b="1" dirty="0">
                <a:solidFill>
                  <a:srgbClr val="7030A0"/>
                </a:solidFill>
              </a:rPr>
              <a:t>»,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он </a:t>
            </a:r>
            <a:r>
              <a:rPr lang="ru-RU" b="1" i="1" dirty="0">
                <a:solidFill>
                  <a:srgbClr val="7030A0"/>
                </a:solidFill>
              </a:rPr>
              <a:t>— </a:t>
            </a:r>
            <a:r>
              <a:rPr lang="ru-RU" b="1" dirty="0">
                <a:solidFill>
                  <a:srgbClr val="7030A0"/>
                </a:solidFill>
              </a:rPr>
              <a:t>«но», </a:t>
            </a:r>
            <a:r>
              <a:rPr lang="ru-RU" b="1" i="1" dirty="0">
                <a:solidFill>
                  <a:srgbClr val="7030A0"/>
                </a:solidFill>
              </a:rPr>
              <a:t>от школы — </a:t>
            </a:r>
            <a:r>
              <a:rPr lang="ru-RU" b="1" dirty="0">
                <a:solidFill>
                  <a:srgbClr val="7030A0"/>
                </a:solidFill>
              </a:rPr>
              <a:t>«то школы», </a:t>
            </a:r>
          </a:p>
          <a:p>
            <a:r>
              <a:rPr lang="ru-RU" dirty="0" smtClean="0"/>
              <a:t>ошибки </a:t>
            </a:r>
            <a:r>
              <a:rPr lang="ru-RU" dirty="0"/>
              <a:t>на уровне предложения (словосочетания) </a:t>
            </a:r>
            <a:r>
              <a:rPr lang="ru-RU" b="1" i="1" dirty="0">
                <a:solidFill>
                  <a:srgbClr val="7030A0"/>
                </a:solidFill>
              </a:rPr>
              <a:t>«</a:t>
            </a:r>
            <a:r>
              <a:rPr lang="ru-RU" b="1" i="1" dirty="0" err="1">
                <a:solidFill>
                  <a:srgbClr val="7030A0"/>
                </a:solidFill>
              </a:rPr>
              <a:t>шекола</a:t>
            </a:r>
            <a:r>
              <a:rPr lang="ru-RU" b="1" i="1" dirty="0">
                <a:solidFill>
                  <a:srgbClr val="7030A0"/>
                </a:solidFill>
              </a:rPr>
              <a:t>», «</a:t>
            </a:r>
            <a:r>
              <a:rPr lang="ru-RU" b="1" i="1" dirty="0" err="1">
                <a:solidFill>
                  <a:srgbClr val="7030A0"/>
                </a:solidFill>
              </a:rPr>
              <a:t>девочика</a:t>
            </a:r>
            <a:r>
              <a:rPr lang="ru-RU" b="1" i="1" dirty="0">
                <a:solidFill>
                  <a:srgbClr val="7030A0"/>
                </a:solidFill>
              </a:rPr>
              <a:t>», «</a:t>
            </a:r>
            <a:r>
              <a:rPr lang="ru-RU" b="1" i="1" dirty="0" err="1">
                <a:solidFill>
                  <a:srgbClr val="7030A0"/>
                </a:solidFill>
              </a:rPr>
              <a:t>душиный</a:t>
            </a:r>
            <a:r>
              <a:rPr lang="ru-RU" b="1" i="1" dirty="0">
                <a:solidFill>
                  <a:srgbClr val="7030A0"/>
                </a:solidFill>
              </a:rPr>
              <a:t>», «</a:t>
            </a:r>
            <a:r>
              <a:rPr lang="ru-RU" b="1" i="1" dirty="0" err="1">
                <a:solidFill>
                  <a:srgbClr val="7030A0"/>
                </a:solidFill>
              </a:rPr>
              <a:t>ноябарь</a:t>
            </a:r>
            <a:r>
              <a:rPr lang="ru-RU" b="1" i="1" dirty="0">
                <a:solidFill>
                  <a:srgbClr val="7030A0"/>
                </a:solidFill>
              </a:rPr>
              <a:t>», «</a:t>
            </a:r>
            <a:r>
              <a:rPr lang="ru-RU" b="1" i="1" dirty="0" err="1">
                <a:solidFill>
                  <a:srgbClr val="7030A0"/>
                </a:solidFill>
              </a:rPr>
              <a:t>дружено</a:t>
            </a:r>
            <a:r>
              <a:rPr lang="ru-RU" b="1" i="1" dirty="0">
                <a:solidFill>
                  <a:srgbClr val="7030A0"/>
                </a:solidFill>
              </a:rPr>
              <a:t>», «</a:t>
            </a:r>
            <a:r>
              <a:rPr lang="ru-RU" b="1" i="1" dirty="0" err="1">
                <a:solidFill>
                  <a:srgbClr val="7030A0"/>
                </a:solidFill>
              </a:rPr>
              <a:t>Александар</a:t>
            </a:r>
            <a:r>
              <a:rPr lang="ru-RU" b="1" i="1" dirty="0">
                <a:solidFill>
                  <a:srgbClr val="7030A0"/>
                </a:solidFill>
              </a:rPr>
              <a:t>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82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Gabriola" pitchFamily="82" charset="0"/>
              </a:rPr>
              <a:t>Правила красивого письма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3968" y="1412776"/>
            <a:ext cx="4258816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Правильная поза при письме: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сидеть </a:t>
            </a:r>
            <a:r>
              <a:rPr lang="ru-RU" dirty="0" smtClean="0">
                <a:solidFill>
                  <a:srgbClr val="7030A0"/>
                </a:solidFill>
              </a:rPr>
              <a:t>прямо;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опираться </a:t>
            </a:r>
            <a:r>
              <a:rPr lang="ru-RU" dirty="0" smtClean="0">
                <a:solidFill>
                  <a:srgbClr val="7030A0"/>
                </a:solidFill>
              </a:rPr>
              <a:t>спиной на спинку </a:t>
            </a:r>
            <a:r>
              <a:rPr lang="ru-RU" dirty="0" smtClean="0">
                <a:solidFill>
                  <a:srgbClr val="7030A0"/>
                </a:solidFill>
              </a:rPr>
              <a:t>стула;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не </a:t>
            </a:r>
            <a:r>
              <a:rPr lang="ru-RU" dirty="0" smtClean="0">
                <a:solidFill>
                  <a:srgbClr val="7030A0"/>
                </a:solidFill>
              </a:rPr>
              <a:t>опираться грудью на стол;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ноги </a:t>
            </a:r>
            <a:r>
              <a:rPr lang="ru-RU" dirty="0" smtClean="0">
                <a:solidFill>
                  <a:srgbClr val="7030A0"/>
                </a:solidFill>
              </a:rPr>
              <a:t>держать прямо, стопы на полу или подставке;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туловище</a:t>
            </a:r>
            <a:r>
              <a:rPr lang="ru-RU" dirty="0" smtClean="0">
                <a:solidFill>
                  <a:srgbClr val="7030A0"/>
                </a:solidFill>
              </a:rPr>
              <a:t>, голову, плечи держать ровно;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обе </a:t>
            </a:r>
            <a:r>
              <a:rPr lang="ru-RU" dirty="0" smtClean="0">
                <a:solidFill>
                  <a:srgbClr val="7030A0"/>
                </a:solidFill>
              </a:rPr>
              <a:t>руки на столе, опираются о край стола, локти выступают за край стола </a:t>
            </a:r>
          </a:p>
          <a:p>
            <a:endParaRPr lang="ru-RU" dirty="0"/>
          </a:p>
        </p:txBody>
      </p:sp>
      <p:pic>
        <p:nvPicPr>
          <p:cNvPr id="8" name="Рисунок 7" descr="http://2b80.ucoz.ru/_pu/0/s64341660.jpg">
            <a:hlinkClick r:id="rId2" tgtFrame="_blank" tooltip="&quot;Нажмите, для просмотра в полном размере...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81642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200" b="1" dirty="0" smtClean="0">
                <a:solidFill>
                  <a:srgbClr val="FF0000"/>
                </a:solidFill>
                <a:latin typeface="Gabriola" pitchFamily="82" charset="0"/>
              </a:rPr>
              <a:t>Основные правила каллиграфии:</a:t>
            </a:r>
          </a:p>
          <a:p>
            <a:endParaRPr lang="ru-RU" sz="1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1. Все буквы должны быть одинаковой высоты.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2. Все буквы должны быть одинаковой ширины.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3. Если в буквах есть элементы, выходящие за верхнюю и нижнюю линии строки, они должны заканчиваться на одном расстоянии от строки.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4. Расстояние между элементами букв должно быть одинаковым.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   5</a:t>
            </a:r>
            <a:r>
              <a:rPr lang="ru-RU" sz="3600" dirty="0" smtClean="0">
                <a:solidFill>
                  <a:srgbClr val="7030A0"/>
                </a:solidFill>
              </a:rPr>
              <a:t>. Расстояние между буквами в слове должно быть одинаковым.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        6</a:t>
            </a:r>
            <a:r>
              <a:rPr lang="ru-RU" sz="3600" dirty="0" smtClean="0">
                <a:solidFill>
                  <a:srgbClr val="7030A0"/>
                </a:solidFill>
              </a:rPr>
              <a:t>. Все линии при письме должны </a:t>
            </a:r>
            <a:r>
              <a:rPr lang="ru-RU" sz="3600" dirty="0" smtClean="0">
                <a:solidFill>
                  <a:srgbClr val="7030A0"/>
                </a:solidFill>
              </a:rPr>
              <a:t>быть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                   параллельными.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                </a:t>
            </a:r>
            <a:r>
              <a:rPr lang="ru-RU" sz="3600" dirty="0" smtClean="0">
                <a:solidFill>
                  <a:srgbClr val="7030A0"/>
                </a:solidFill>
              </a:rPr>
              <a:t>7</a:t>
            </a:r>
            <a:r>
              <a:rPr lang="ru-RU" sz="3600" dirty="0" smtClean="0">
                <a:solidFill>
                  <a:srgbClr val="7030A0"/>
                </a:solidFill>
              </a:rPr>
              <a:t>. Прямые линии при письме должны </a:t>
            </a:r>
            <a:r>
              <a:rPr lang="ru-RU" sz="3600" dirty="0" smtClean="0">
                <a:solidFill>
                  <a:srgbClr val="7030A0"/>
                </a:solidFill>
              </a:rPr>
              <a:t>быть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                    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ровными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b80.ucoz.ru/_pu/0/7790248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92488" cy="597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2b80.ucoz.ru/_pu/0/588671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27" y="332656"/>
            <a:ext cx="4392488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280920" cy="1512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Среди учащихся 2-4 классов проведен диктант, состоящий </a:t>
            </a:r>
            <a:r>
              <a:rPr lang="ru-RU" sz="2000" dirty="0" smtClean="0"/>
              <a:t>               из </a:t>
            </a:r>
            <a:r>
              <a:rPr lang="ru-RU" sz="2000" dirty="0"/>
              <a:t>5 коротких предложения. Учащиеся старательно выполнили написание. Наблюдается ровный, аккуратный почерк у </a:t>
            </a:r>
            <a:r>
              <a:rPr lang="ru-RU" sz="2000" dirty="0" err="1"/>
              <a:t>Жаксылык</a:t>
            </a:r>
            <a:r>
              <a:rPr lang="ru-RU" sz="2000" dirty="0"/>
              <a:t> А., </a:t>
            </a:r>
            <a:r>
              <a:rPr lang="ru-RU" sz="2000" dirty="0" err="1" smtClean="0"/>
              <a:t>Жалкенова</a:t>
            </a:r>
            <a:r>
              <a:rPr lang="ru-RU" sz="2000" dirty="0" smtClean="0"/>
              <a:t> </a:t>
            </a:r>
            <a:r>
              <a:rPr lang="ru-RU" sz="2000" dirty="0"/>
              <a:t>А. 3 класс, Майер И. 4 класс.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 descr="C:\Users\Администратор\Desktop\фото март2\20190327_11565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6"/>
          <a:stretch/>
        </p:blipFill>
        <p:spPr bwMode="auto">
          <a:xfrm>
            <a:off x="3563888" y="1808520"/>
            <a:ext cx="2730898" cy="1045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дминистратор\Desktop\фото март2\20190327_115611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062"/>
          <a:stretch/>
        </p:blipFill>
        <p:spPr bwMode="auto">
          <a:xfrm>
            <a:off x="466303" y="1777143"/>
            <a:ext cx="3024336" cy="1045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4202" y="2996952"/>
            <a:ext cx="8252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 «видят» строчки (т.е. «прыгающие» буквы) Карпенко М., Елисеев Р., </a:t>
            </a:r>
            <a:r>
              <a:rPr lang="ru-RU" sz="2000" dirty="0" err="1"/>
              <a:t>Биян</a:t>
            </a:r>
            <a:r>
              <a:rPr lang="ru-RU" sz="2000" dirty="0"/>
              <a:t> А., </a:t>
            </a:r>
            <a:r>
              <a:rPr lang="ru-RU" sz="2000" dirty="0" err="1"/>
              <a:t>Шакубаева</a:t>
            </a:r>
            <a:r>
              <a:rPr lang="ru-RU" sz="2000" dirty="0"/>
              <a:t> Д., </a:t>
            </a:r>
            <a:r>
              <a:rPr lang="ru-RU" sz="2000" dirty="0" err="1"/>
              <a:t>Музурантов</a:t>
            </a:r>
            <a:r>
              <a:rPr lang="ru-RU" sz="2000" dirty="0"/>
              <a:t> П., </a:t>
            </a:r>
          </a:p>
          <a:p>
            <a:r>
              <a:rPr lang="ru-RU" sz="2000" dirty="0"/>
              <a:t>Не правильный наклон или разный наклон букв использует Гамбург А., Чуйченко К., Чучкова В., Литвинова В., </a:t>
            </a:r>
          </a:p>
        </p:txBody>
      </p:sp>
      <p:pic>
        <p:nvPicPr>
          <p:cNvPr id="9" name="Рисунок 8" descr="C:\Users\Администратор\Desktop\фото март2\20190327_115803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970"/>
          <a:stretch/>
        </p:blipFill>
        <p:spPr bwMode="auto">
          <a:xfrm>
            <a:off x="1763688" y="4362550"/>
            <a:ext cx="2526443" cy="849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Администратор\Desktop\фото март2\20190327_115754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" b="53709"/>
          <a:stretch/>
        </p:blipFill>
        <p:spPr bwMode="auto">
          <a:xfrm>
            <a:off x="4527792" y="4362550"/>
            <a:ext cx="2420472" cy="841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Администратор\Desktop\фото март2\20190327_115705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724"/>
          <a:stretch/>
        </p:blipFill>
        <p:spPr bwMode="auto">
          <a:xfrm>
            <a:off x="6444209" y="1808520"/>
            <a:ext cx="2304256" cy="1045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Администратор\Desktop\фото март2\20190327_115820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656"/>
          <a:stretch/>
        </p:blipFill>
        <p:spPr bwMode="auto">
          <a:xfrm>
            <a:off x="2555776" y="5373216"/>
            <a:ext cx="2648111" cy="963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Администратор\Desktop\фото март2\20190327_115742.jpg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386"/>
          <a:stretch/>
        </p:blipFill>
        <p:spPr bwMode="auto">
          <a:xfrm>
            <a:off x="5479425" y="5373216"/>
            <a:ext cx="3197030" cy="963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Администратор\Desktop\фото март2\20190327_115733.jpg"/>
          <p:cNvPicPr/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212"/>
          <a:stretch/>
        </p:blipFill>
        <p:spPr bwMode="auto">
          <a:xfrm>
            <a:off x="7020399" y="4362550"/>
            <a:ext cx="1728066" cy="841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393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772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 Каллигра́фия (от греч. «красивый почерк») — одна из отраслей изобразительного искусства. Ещё каллиграфию часто называют искусством красивого письма. Иметь каллиграфический почерк дано не каждому, и это требует регулярных упражнений. В школе, скорее, предъявляются требования не столько к красоте почерка, сколько к его разборчивости и понятности для окружающих. Обучение письму и систематическая работа по формированию почерка учащихся одна из важных задач в начальной школе. От того, какие навыки учитель заложит в самом начале обучения, будет зависеть дальнейшее совершенствование почерка учащихся, орфографическая грамотность. </vt:lpstr>
      <vt:lpstr>Основные ошибки при письме</vt:lpstr>
      <vt:lpstr>Презентация PowerPoint</vt:lpstr>
      <vt:lpstr> Правила красивого письма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DNA7 X86</cp:lastModifiedBy>
  <cp:revision>16</cp:revision>
  <dcterms:created xsi:type="dcterms:W3CDTF">2013-08-17T08:34:50Z</dcterms:created>
  <dcterms:modified xsi:type="dcterms:W3CDTF">2019-03-31T12:53:07Z</dcterms:modified>
</cp:coreProperties>
</file>