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06" r:id="rId2"/>
    <p:sldId id="288" r:id="rId3"/>
    <p:sldId id="344" r:id="rId4"/>
    <p:sldId id="34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4660"/>
  </p:normalViewPr>
  <p:slideViewPr>
    <p:cSldViewPr>
      <p:cViewPr>
        <p:scale>
          <a:sx n="76" d="100"/>
          <a:sy n="76" d="100"/>
        </p:scale>
        <p:origin x="-12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3AA97-DFE4-4366-A1F9-6607F4A8927F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6FB4A-9081-42FD-8068-1D659D39E1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675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6FB4A-9081-42FD-8068-1D659D39E18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ECD-8812-4BAB-8274-92A0EF0CCC43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24FA-9631-40DD-806D-347716488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ECD-8812-4BAB-8274-92A0EF0CCC43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24FA-9631-40DD-806D-347716488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ECD-8812-4BAB-8274-92A0EF0CCC43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24FA-9631-40DD-806D-347716488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ECD-8812-4BAB-8274-92A0EF0CCC43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24FA-9631-40DD-806D-347716488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ECD-8812-4BAB-8274-92A0EF0CCC43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24FA-9631-40DD-806D-347716488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ECD-8812-4BAB-8274-92A0EF0CCC43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24FA-9631-40DD-806D-347716488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ECD-8812-4BAB-8274-92A0EF0CCC43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24FA-9631-40DD-806D-347716488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ECD-8812-4BAB-8274-92A0EF0CCC43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24FA-9631-40DD-806D-347716488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ECD-8812-4BAB-8274-92A0EF0CCC43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24FA-9631-40DD-806D-347716488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ECD-8812-4BAB-8274-92A0EF0CCC43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24FA-9631-40DD-806D-347716488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ECD-8812-4BAB-8274-92A0EF0CCC43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24FA-9631-40DD-806D-347716488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2FECD-8812-4BAB-8274-92A0EF0CCC43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924FA-9631-40DD-806D-347716488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5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5" Type="http://schemas.openxmlformats.org/officeDocument/2006/relationships/package" Target="../embeddings/______Microsoft_PowerPoint1.sldx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jpeg"/><Relationship Id="rId14" Type="http://schemas.openxmlformats.org/officeDocument/2006/relationships/image" Target="../media/image13.png"/><Relationship Id="rId22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11760" y="836712"/>
            <a:ext cx="648072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00FF"/>
                </a:solidFill>
                <a:latin typeface="Monotype Corsiva" pitchFamily="66" charset="0"/>
                <a:cs typeface="Arial" pitchFamily="34" charset="0"/>
              </a:rPr>
              <a:t>Яскульская</a:t>
            </a:r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  <a:cs typeface="Arial" pitchFamily="34" charset="0"/>
              </a:rPr>
              <a:t> Татьяна </a:t>
            </a:r>
            <a:r>
              <a:rPr lang="ru-RU" sz="2800" b="1" dirty="0" err="1" smtClean="0">
                <a:solidFill>
                  <a:srgbClr val="0000FF"/>
                </a:solidFill>
                <a:latin typeface="Monotype Corsiva" pitchFamily="66" charset="0"/>
                <a:cs typeface="Arial" pitchFamily="34" charset="0"/>
              </a:rPr>
              <a:t>Казимировна</a:t>
            </a:r>
            <a:endParaRPr lang="ru-RU" sz="2800" b="1" dirty="0" smtClean="0">
              <a:solidFill>
                <a:srgbClr val="0000FF"/>
              </a:solidFill>
              <a:latin typeface="Monotype Corsiva" pitchFamily="66" charset="0"/>
              <a:cs typeface="Arial" pitchFamily="34" charset="0"/>
            </a:endParaRPr>
          </a:p>
          <a:p>
            <a:pPr algn="ctr"/>
            <a:endParaRPr lang="ru-RU" sz="2800" b="1" dirty="0" smtClean="0">
              <a:solidFill>
                <a:srgbClr val="0000FF"/>
              </a:solidFill>
              <a:latin typeface="Monotype Corsiva" pitchFamily="66" charset="0"/>
              <a:cs typeface="Arial" pitchFamily="34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Год рождения – 08.11.1966 год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Стаж работы (педагогический) – 30 лет (30 лет)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Образование – высшее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Окончила педагогический университет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им. Ш.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Уалиханова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 специальности: учитель русского языка и литературы- 1987 год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 русского языка и литературы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Категория -  первая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Уровневые курсы- 2 (основной) уровень,  2014 год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РМО учителей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Приреченской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СШ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гуманитар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цикла -17 лет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РМО учителей филологов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Зерендинского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Член творческой группы учителей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Зерендинского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Член партии «Н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Отан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вацап (4)\IMG-20160319-WA0017.jpg"/>
          <p:cNvPicPr>
            <a:picLocks noChangeAspect="1" noChangeArrowheads="1"/>
          </p:cNvPicPr>
          <p:nvPr/>
        </p:nvPicPr>
        <p:blipFill>
          <a:blip r:embed="rId2" cstate="print"/>
          <a:srcRect l="51575" r="14562" b="37006"/>
          <a:stretch>
            <a:fillRect/>
          </a:stretch>
        </p:blipFill>
        <p:spPr bwMode="auto">
          <a:xfrm flipH="1">
            <a:off x="395536" y="1196752"/>
            <a:ext cx="1728192" cy="223261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188640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Общие сведения о педагоге</a:t>
            </a:r>
          </a:p>
        </p:txBody>
      </p:sp>
      <p:pic>
        <p:nvPicPr>
          <p:cNvPr id="6" name="Рисунок 5" descr="http://school69.ucoz.ru/ssulki/minobr_p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509120"/>
            <a:ext cx="1505888" cy="179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F:\коучинги в школе\коучинг развитие памяти уч-ся\КОУЧИНГ 13.11\CAM05671.jpg"/>
          <p:cNvPicPr>
            <a:picLocks noChangeAspect="1" noChangeArrowheads="1"/>
          </p:cNvPicPr>
          <p:nvPr/>
        </p:nvPicPr>
        <p:blipFill>
          <a:blip r:embed="rId3" cstate="print"/>
          <a:srcRect l="18500" t="35825" r="39763" b="27557"/>
          <a:stretch>
            <a:fillRect/>
          </a:stretch>
        </p:blipFill>
        <p:spPr bwMode="auto">
          <a:xfrm>
            <a:off x="4788024" y="1700808"/>
            <a:ext cx="1600436" cy="936104"/>
          </a:xfrm>
          <a:prstGeom prst="rect">
            <a:avLst/>
          </a:prstGeom>
          <a:noFill/>
        </p:spPr>
      </p:pic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2483768" y="1700808"/>
          <a:ext cx="1434159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Слайд" r:id="rId5" imgW="4570551" imgH="3427315" progId="PowerPoint.Slide.12">
                  <p:embed/>
                </p:oleObj>
              </mc:Choice>
              <mc:Fallback>
                <p:oleObj name="Слайд" r:id="rId5" imgW="4570551" imgH="3427315" progId="PowerPoint.Slide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700808"/>
                        <a:ext cx="1434159" cy="1080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4" descr="F:\КОУЧ\20141001_132721.jpg"/>
          <p:cNvPicPr>
            <a:picLocks noChangeAspect="1" noChangeArrowheads="1"/>
          </p:cNvPicPr>
          <p:nvPr/>
        </p:nvPicPr>
        <p:blipFill>
          <a:blip r:embed="rId7" cstate="print"/>
          <a:srcRect r="14251"/>
          <a:stretch>
            <a:fillRect/>
          </a:stretch>
        </p:blipFill>
        <p:spPr bwMode="auto">
          <a:xfrm>
            <a:off x="5796136" y="2780928"/>
            <a:ext cx="792088" cy="692797"/>
          </a:xfrm>
          <a:prstGeom prst="rect">
            <a:avLst/>
          </a:prstGeom>
          <a:noFill/>
        </p:spPr>
      </p:pic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323528" y="3645024"/>
            <a:ext cx="3384376" cy="648072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Менторинг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(наставничество)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5436096" y="1124744"/>
            <a:ext cx="3384376" cy="432048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Коучинги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5508104" y="3645024"/>
            <a:ext cx="3384376" cy="576064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Lesson Study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771800" y="2492896"/>
            <a:ext cx="3096344" cy="18722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Сертифицированный учитель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(основной) уровень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323528" y="1124744"/>
            <a:ext cx="3600400" cy="432048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Исследование в действии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Лента лицом вниз 12"/>
          <p:cNvSpPr/>
          <p:nvPr/>
        </p:nvSpPr>
        <p:spPr>
          <a:xfrm>
            <a:off x="179512" y="188640"/>
            <a:ext cx="8784976" cy="864096"/>
          </a:xfrm>
          <a:prstGeom prst="ribb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166333"/>
            <a:ext cx="86654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Кредо: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постигает новое,</a:t>
            </a:r>
            <a:r>
              <a:rPr kumimoji="0" lang="kk-KZ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уважая старое,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</a:t>
            </a:r>
            <a:r>
              <a:rPr kumimoji="0" lang="kk-KZ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тот может быть Учителем.         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 Конфуций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C:\Users\Пользователь\Desktop\урок2 лессон\20170128_124919.jpg"/>
          <p:cNvPicPr/>
          <p:nvPr/>
        </p:nvPicPr>
        <p:blipFill>
          <a:blip r:embed="rId8" cstate="print"/>
          <a:srcRect l="22742" t="15826" r="14788" b="26261"/>
          <a:stretch>
            <a:fillRect/>
          </a:stretch>
        </p:blipFill>
        <p:spPr bwMode="auto">
          <a:xfrm>
            <a:off x="4932040" y="4437112"/>
            <a:ext cx="100811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5004048" y="5229200"/>
            <a:ext cx="2232248" cy="216024"/>
          </a:xfrm>
          <a:prstGeom prst="flowChartAlternateProcess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Заседание творческой группы</a:t>
            </a:r>
          </a:p>
        </p:txBody>
      </p:sp>
      <p:pic>
        <p:nvPicPr>
          <p:cNvPr id="18" name="Рисунок 17" descr="F:\все для Lesson\лессон 2016\CAM06420.jpg"/>
          <p:cNvPicPr/>
          <p:nvPr/>
        </p:nvPicPr>
        <p:blipFill>
          <a:blip r:embed="rId9" cstate="print"/>
          <a:srcRect r="6973" b="12854"/>
          <a:stretch>
            <a:fillRect/>
          </a:stretch>
        </p:blipFill>
        <p:spPr bwMode="auto">
          <a:xfrm>
            <a:off x="7380312" y="4437112"/>
            <a:ext cx="158417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7343800" y="5229200"/>
            <a:ext cx="1800200" cy="224408"/>
          </a:xfrm>
          <a:prstGeom prst="flowChartAlternateProcess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Планирование урока</a:t>
            </a:r>
          </a:p>
        </p:txBody>
      </p:sp>
      <p:pic>
        <p:nvPicPr>
          <p:cNvPr id="20" name="Рисунок 19" descr="F:\все для Lesson\лессон 2017\урок 1 лессон\20170201_094515.jpg"/>
          <p:cNvPicPr/>
          <p:nvPr/>
        </p:nvPicPr>
        <p:blipFill>
          <a:blip r:embed="rId10" cstate="print"/>
          <a:srcRect t="9091" r="20588" b="14876"/>
          <a:stretch>
            <a:fillRect/>
          </a:stretch>
        </p:blipFill>
        <p:spPr bwMode="auto">
          <a:xfrm>
            <a:off x="4860032" y="5589240"/>
            <a:ext cx="1080120" cy="80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5148064" y="6381328"/>
            <a:ext cx="2016224" cy="216024"/>
          </a:xfrm>
          <a:prstGeom prst="flowChartAlternateProcess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уроке русского языка</a:t>
            </a:r>
          </a:p>
        </p:txBody>
      </p:sp>
      <p:pic>
        <p:nvPicPr>
          <p:cNvPr id="22" name="Рисунок 21" descr="F:\все для Lesson\лессон 2016\CAM06430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24328" y="5589240"/>
            <a:ext cx="1443267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8"/>
          <p:cNvSpPr>
            <a:spLocks noChangeArrowheads="1"/>
          </p:cNvSpPr>
          <p:nvPr/>
        </p:nvSpPr>
        <p:spPr bwMode="auto">
          <a:xfrm>
            <a:off x="7236296" y="6381328"/>
            <a:ext cx="1907704" cy="216024"/>
          </a:xfrm>
          <a:prstGeom prst="flowChartAlternateProcess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200" dirty="0" smtClean="0">
                <a:solidFill>
                  <a:srgbClr val="000066"/>
                </a:solidFill>
                <a:latin typeface="Tahoma" pitchFamily="34" charset="0"/>
              </a:rPr>
              <a:t>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Беседа с учащимися</a:t>
            </a:r>
          </a:p>
        </p:txBody>
      </p:sp>
      <p:pic>
        <p:nvPicPr>
          <p:cNvPr id="1026" name="Picture 2" descr="F:\все для Lesson\лессон 2015\20150317_182800.jpg"/>
          <p:cNvPicPr>
            <a:picLocks noChangeAspect="1" noChangeArrowheads="1"/>
          </p:cNvPicPr>
          <p:nvPr/>
        </p:nvPicPr>
        <p:blipFill>
          <a:blip r:embed="rId12" cstate="print"/>
          <a:srcRect l="21376" t="22055" r="23656" b="31799"/>
          <a:stretch>
            <a:fillRect/>
          </a:stretch>
        </p:blipFill>
        <p:spPr bwMode="auto">
          <a:xfrm>
            <a:off x="6084168" y="4581128"/>
            <a:ext cx="1152128" cy="544060"/>
          </a:xfrm>
          <a:prstGeom prst="rect">
            <a:avLst/>
          </a:prstGeom>
          <a:noFill/>
        </p:spPr>
      </p:pic>
      <p:pic>
        <p:nvPicPr>
          <p:cNvPr id="25" name="Рисунок 24" descr="C:\Users\Пользователь\Desktop\3 урок лессон\IMG_4898.JPG"/>
          <p:cNvPicPr/>
          <p:nvPr/>
        </p:nvPicPr>
        <p:blipFill>
          <a:blip r:embed="rId13" cstate="print"/>
          <a:srcRect t="12428"/>
          <a:stretch>
            <a:fillRect/>
          </a:stretch>
        </p:blipFill>
        <p:spPr bwMode="auto">
          <a:xfrm>
            <a:off x="6012160" y="5661248"/>
            <a:ext cx="1368152" cy="751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14" cstate="print"/>
          <a:srcRect l="34032" t="29919" r="17266" b="14735"/>
          <a:stretch>
            <a:fillRect/>
          </a:stretch>
        </p:blipFill>
        <p:spPr bwMode="auto">
          <a:xfrm>
            <a:off x="179512" y="1628800"/>
            <a:ext cx="214133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F:\исследование в действии\мои уроки 8 кл 2015-16\20160115_132106.jpg"/>
          <p:cNvPicPr>
            <a:picLocks noChangeAspect="1" noChangeArrowheads="1"/>
          </p:cNvPicPr>
          <p:nvPr/>
        </p:nvPicPr>
        <p:blipFill>
          <a:blip r:embed="rId15" cstate="print"/>
          <a:srcRect l="15858" b="22152"/>
          <a:stretch>
            <a:fillRect/>
          </a:stretch>
        </p:blipFill>
        <p:spPr bwMode="auto">
          <a:xfrm>
            <a:off x="323528" y="2996952"/>
            <a:ext cx="432048" cy="532970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1" name="Picture 7" descr="F:\исследование в действии\6 шляп фото\2015-03-16 11.40.16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99592" y="2996952"/>
            <a:ext cx="672075" cy="504056"/>
          </a:xfrm>
          <a:prstGeom prst="rect">
            <a:avLst/>
          </a:prstGeom>
          <a:noFill/>
        </p:spPr>
      </p:pic>
      <p:pic>
        <p:nvPicPr>
          <p:cNvPr id="1032" name="Picture 8" descr="F:\исследование в действии\6 шляп фото\2015-03-16 11.48.06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691680" y="2996952"/>
            <a:ext cx="731573" cy="548680"/>
          </a:xfrm>
          <a:prstGeom prst="rect">
            <a:avLst/>
          </a:prstGeom>
          <a:noFill/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4408571"/>
            <a:ext cx="39239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2014 – 2015  –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Жумажанова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Г.К.,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Баирлина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Г.Ш.,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Даулетова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Ж.С.,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Гиленко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К.О.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2015 – 2016 –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Баирлина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Г.Ш.,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Гиленко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К.О. – подали заявление на повышение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квалификации  и защитили 2 категорию.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2015 – 2016 –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Баирлина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Г.Ш.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руководитель МО учителей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2016–2017 –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Бегенова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А.М.,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Айдарханова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М.К.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2017-2018 –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Айдарханова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М.К., Карпенко Н.А.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Рисунок 27" descr="F:\работа с менти\менти фото 2014-15\20150124_104815.jpg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563888" y="5157192"/>
            <a:ext cx="1224136" cy="65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F:\работа с менти\менти фото 2015-16\работа с менти 2015-2016\20160114_144510.jpg"/>
          <p:cNvPicPr/>
          <p:nvPr/>
        </p:nvPicPr>
        <p:blipFill>
          <a:blip r:embed="rId19" cstate="print"/>
          <a:srcRect l="32771" t="12875" r="23984" b="32772"/>
          <a:stretch>
            <a:fillRect/>
          </a:stretch>
        </p:blipFill>
        <p:spPr bwMode="auto">
          <a:xfrm>
            <a:off x="3923928" y="5949280"/>
            <a:ext cx="8640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F:\коучинги в школе\Коучинг КМ 2017\IMG_5295.JPG"/>
          <p:cNvPicPr/>
          <p:nvPr/>
        </p:nvPicPr>
        <p:blipFill>
          <a:blip r:embed="rId20" cstate="print"/>
          <a:srcRect l="24396" t="31025" r="15276" b="13850"/>
          <a:stretch>
            <a:fillRect/>
          </a:stretch>
        </p:blipFill>
        <p:spPr bwMode="auto">
          <a:xfrm>
            <a:off x="6516216" y="1700808"/>
            <a:ext cx="1152128" cy="90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F:\коучинги в школе\оценивание 15-16\фото\20160106_122602.jpg"/>
          <p:cNvPicPr/>
          <p:nvPr/>
        </p:nvPicPr>
        <p:blipFill>
          <a:blip r:embed="rId21" cstate="print"/>
          <a:srcRect b="3750"/>
          <a:stretch>
            <a:fillRect/>
          </a:stretch>
        </p:blipFill>
        <p:spPr bwMode="auto">
          <a:xfrm>
            <a:off x="7812360" y="1700808"/>
            <a:ext cx="115212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F:\коучинги в школе\коучинг 14.09\фото\CAM04952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812360" y="2780928"/>
            <a:ext cx="1115616" cy="743744"/>
          </a:xfrm>
          <a:prstGeom prst="rect">
            <a:avLst/>
          </a:prstGeom>
          <a:noFill/>
        </p:spPr>
      </p:pic>
      <p:pic>
        <p:nvPicPr>
          <p:cNvPr id="1034" name="Picture 10" descr="F:\коучинги в школе\коучинг КМ\КОУЧ\20141001_135616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660232" y="2780928"/>
            <a:ext cx="971600" cy="728700"/>
          </a:xfrm>
          <a:prstGeom prst="rect">
            <a:avLst/>
          </a:prstGeom>
          <a:noFill/>
        </p:spPr>
      </p:pic>
      <p:sp>
        <p:nvSpPr>
          <p:cNvPr id="35" name="AutoShape 9"/>
          <p:cNvSpPr>
            <a:spLocks noChangeArrowheads="1"/>
          </p:cNvSpPr>
          <p:nvPr/>
        </p:nvSpPr>
        <p:spPr bwMode="auto">
          <a:xfrm>
            <a:off x="179512" y="6237312"/>
            <a:ext cx="3384376" cy="432048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Авторская разработка </a:t>
            </a:r>
          </a:p>
          <a:p>
            <a:pPr algn="ctr" eaLnBrk="0" hangingPunct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«План работы с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менти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Рисунок 35" descr="F:\работа с менти\менти фото 2015-16\работа с менти 2015-2016\20160106_091923.jpg"/>
          <p:cNvPicPr/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851920" y="4437112"/>
            <a:ext cx="909628" cy="66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251520" y="2204864"/>
            <a:ext cx="3816424" cy="36004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Республиканские, международные</a:t>
            </a: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395536" y="692696"/>
            <a:ext cx="3384376" cy="36004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400" b="1" dirty="0" smtClean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Надежды Казахстана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5292080" y="3645024"/>
            <a:ext cx="3384376" cy="36004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Публикации учащихся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5004048" y="692696"/>
            <a:ext cx="3744416" cy="36004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Кустовые, районные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AutoShape 9"/>
          <p:cNvSpPr>
            <a:spLocks noChangeArrowheads="1"/>
          </p:cNvSpPr>
          <p:nvPr/>
        </p:nvSpPr>
        <p:spPr bwMode="auto">
          <a:xfrm>
            <a:off x="2627784" y="188640"/>
            <a:ext cx="3600400" cy="432048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 dirty="0" smtClean="0">
                <a:solidFill>
                  <a:srgbClr val="000066"/>
                </a:solidFill>
                <a:latin typeface="Tahoma" pitchFamily="34" charset="0"/>
              </a:rPr>
              <a:t>Достижения учащихся</a:t>
            </a:r>
            <a:endParaRPr lang="ru-RU" b="1" dirty="0">
              <a:solidFill>
                <a:srgbClr val="000066"/>
              </a:solidFill>
              <a:latin typeface="Tahoma" pitchFamily="34" charset="0"/>
            </a:endParaRPr>
          </a:p>
        </p:txBody>
      </p:sp>
      <p:pic>
        <p:nvPicPr>
          <p:cNvPr id="33795" name="Picture 3" descr="F:\достижения учащихся\Ефимова А 2015\20151209_173854.jpg"/>
          <p:cNvPicPr>
            <a:picLocks noChangeAspect="1" noChangeArrowheads="1"/>
          </p:cNvPicPr>
          <p:nvPr/>
        </p:nvPicPr>
        <p:blipFill>
          <a:blip r:embed="rId3" cstate="print"/>
          <a:srcRect l="3875" t="5812" r="8943" b="8459"/>
          <a:stretch>
            <a:fillRect/>
          </a:stretch>
        </p:blipFill>
        <p:spPr bwMode="auto">
          <a:xfrm>
            <a:off x="395536" y="1124744"/>
            <a:ext cx="768899" cy="1008112"/>
          </a:xfrm>
          <a:prstGeom prst="rect">
            <a:avLst/>
          </a:prstGeom>
          <a:noFill/>
        </p:spPr>
      </p:pic>
      <p:pic>
        <p:nvPicPr>
          <p:cNvPr id="33796" name="Picture 4" descr="F:\достижения учащихся\Ефимова А 2015\20151209_1739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124744"/>
            <a:ext cx="1430022" cy="1008112"/>
          </a:xfrm>
          <a:prstGeom prst="rect">
            <a:avLst/>
          </a:prstGeom>
          <a:noFill/>
        </p:spPr>
      </p:pic>
      <p:pic>
        <p:nvPicPr>
          <p:cNvPr id="33797" name="Picture 5" descr="F:\достижения учащихся\Ефимова А 2015\20151209_174145.jpg"/>
          <p:cNvPicPr>
            <a:picLocks noChangeAspect="1" noChangeArrowheads="1"/>
          </p:cNvPicPr>
          <p:nvPr/>
        </p:nvPicPr>
        <p:blipFill>
          <a:blip r:embed="rId5" cstate="print"/>
          <a:srcRect l="11633" t="1939" r="18569" b="26324"/>
          <a:stretch>
            <a:fillRect/>
          </a:stretch>
        </p:blipFill>
        <p:spPr bwMode="auto">
          <a:xfrm>
            <a:off x="1475656" y="1124744"/>
            <a:ext cx="720080" cy="986776"/>
          </a:xfrm>
          <a:prstGeom prst="rect">
            <a:avLst/>
          </a:prstGeom>
          <a:noFill/>
        </p:spPr>
      </p:pic>
      <p:pic>
        <p:nvPicPr>
          <p:cNvPr id="20" name="Рисунок 19" descr="C:\Users\admin\Desktop\для портфолио\грамоты\сканирование002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5877272"/>
            <a:ext cx="124202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admin\Desktop\для портфолио\грамоты\сканирование0024.jpg"/>
          <p:cNvPicPr/>
          <p:nvPr/>
        </p:nvPicPr>
        <p:blipFill>
          <a:blip r:embed="rId7" cstate="print"/>
          <a:srcRect t="32471" b="27299"/>
          <a:stretch>
            <a:fillRect/>
          </a:stretch>
        </p:blipFill>
        <p:spPr bwMode="auto">
          <a:xfrm>
            <a:off x="7740352" y="5085184"/>
            <a:ext cx="123994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Users\admin\Downloads\уаав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5157192"/>
            <a:ext cx="79208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323528" y="2708920"/>
          <a:ext cx="3744416" cy="3891666"/>
        </p:xfrm>
        <a:graphic>
          <a:graphicData uri="http://schemas.openxmlformats.org/drawingml/2006/table">
            <a:tbl>
              <a:tblPr/>
              <a:tblGrid>
                <a:gridCol w="1008112"/>
                <a:gridCol w="1656184"/>
                <a:gridCol w="432048"/>
                <a:gridCol w="648072"/>
              </a:tblGrid>
              <a:tr h="360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Ромаш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Есенгельдина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Международный конкурс «Русский медвежонок»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2014-2015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место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место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Бокк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КИО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тур – 30 баллов из 30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2015-2016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тур – 28 баллов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Ромаш А.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Есенгельдина Д.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Международный конкурс «Русский медвежонок»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2015-2016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место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место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Кинигопуло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Канат М.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Есенгельдина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Международный конкурс «Русский медвежонок»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2016-2017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место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место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место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8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Луцкевич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Карпенко Р.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Районный конкурс сочинений «Моя Конституция»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2016-2017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призовые места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3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Кинигопуло А.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Литвинова А.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КИО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2016-2017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место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место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3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Кинигопуло</a:t>
                      </a: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Литвинова А.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Канат М.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Карпенко Р.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Якубович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Международный конкурс «Русский медвежонок»</a:t>
                      </a: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2017-2018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место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место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место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место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место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3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Карпенко Р.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КИО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2017-2018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место</a:t>
                      </a: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3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Мордвинкина Н.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Республиканская олимпиада «Лингвист»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2017-2018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место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4572000" y="1052736"/>
          <a:ext cx="4195326" cy="2506358"/>
        </p:xfrm>
        <a:graphic>
          <a:graphicData uri="http://schemas.openxmlformats.org/drawingml/2006/table">
            <a:tbl>
              <a:tblPr/>
              <a:tblGrid>
                <a:gridCol w="970542"/>
                <a:gridCol w="2160240"/>
                <a:gridCol w="450966"/>
                <a:gridCol w="613578"/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Грушко А.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Районный конкурс сочинений «Дружба народов»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2014-2015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грамота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Кулай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Якубович Е.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Кустовая олимпиада по русскому языку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2015-2016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место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место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Бокк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В.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Районный конкурс сочинений – брошюр «Летопись славных имен»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2015-2016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Кулай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Кустовая олимпиада по русскому языку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2016-2017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место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Якубович 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Маслова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</a:t>
                      </a:r>
                      <a:r>
                        <a:rPr lang="ru-RU" sz="1000" baseline="0" dirty="0" smtClean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Школьный конкурс проектов «Почему люди перестали читать?»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2016-2017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грамота</a:t>
                      </a: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Луцкевич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Карпенко Р.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Районный конкурс сочинений «Моя Конституция»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2016-2017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призовые места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Мордвинкина Н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Кустовая олимпиада по русскому языку</a:t>
                      </a:r>
                      <a:endParaRPr lang="ru-RU" sz="10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2017-2018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место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5" name="Рисунок 24" descr="C:\Users\admin\Desktop\для портфолио\грамоты\сканирование0021.jpg"/>
          <p:cNvPicPr/>
          <p:nvPr/>
        </p:nvPicPr>
        <p:blipFill>
          <a:blip r:embed="rId9" cstate="print"/>
          <a:srcRect l="15580" r="10178"/>
          <a:stretch>
            <a:fillRect/>
          </a:stretch>
        </p:blipFill>
        <p:spPr bwMode="auto">
          <a:xfrm>
            <a:off x="7740352" y="4077072"/>
            <a:ext cx="122413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 descr="C:\Users\admin\Documents\Bluetooth Folder\20180317_131931.jpg"/>
          <p:cNvPicPr>
            <a:picLocks noChangeAspect="1" noChangeArrowheads="1"/>
          </p:cNvPicPr>
          <p:nvPr/>
        </p:nvPicPr>
        <p:blipFill>
          <a:blip r:embed="rId10" cstate="print"/>
          <a:srcRect t="25850" r="35781" b="21650"/>
          <a:stretch>
            <a:fillRect/>
          </a:stretch>
        </p:blipFill>
        <p:spPr bwMode="auto">
          <a:xfrm>
            <a:off x="6012160" y="5517232"/>
            <a:ext cx="720080" cy="981120"/>
          </a:xfrm>
          <a:prstGeom prst="rect">
            <a:avLst/>
          </a:prstGeom>
          <a:noFill/>
        </p:spPr>
      </p:pic>
      <p:pic>
        <p:nvPicPr>
          <p:cNvPr id="33798" name="Picture 6" descr="E:\сканирование0023.jpg"/>
          <p:cNvPicPr>
            <a:picLocks noChangeAspect="1" noChangeArrowheads="1"/>
          </p:cNvPicPr>
          <p:nvPr/>
        </p:nvPicPr>
        <p:blipFill>
          <a:blip r:embed="rId11" cstate="print"/>
          <a:srcRect l="6688" t="9513" r="32675" b="25926"/>
          <a:stretch>
            <a:fillRect/>
          </a:stretch>
        </p:blipFill>
        <p:spPr bwMode="auto">
          <a:xfrm>
            <a:off x="6300192" y="4060238"/>
            <a:ext cx="1296144" cy="993149"/>
          </a:xfrm>
          <a:prstGeom prst="rect">
            <a:avLst/>
          </a:prstGeom>
          <a:noFill/>
        </p:spPr>
      </p:pic>
      <p:pic>
        <p:nvPicPr>
          <p:cNvPr id="18" name="Рисунок 17" descr="C:\Users\admin\Downloads\IMG-20171219-WA0011.jpg"/>
          <p:cNvPicPr/>
          <p:nvPr/>
        </p:nvPicPr>
        <p:blipFill>
          <a:blip r:embed="rId12" cstate="print"/>
          <a:srcRect l="28938" r="30639" b="19125"/>
          <a:stretch>
            <a:fillRect/>
          </a:stretch>
        </p:blipFill>
        <p:spPr bwMode="auto">
          <a:xfrm>
            <a:off x="4211960" y="5589240"/>
            <a:ext cx="720080" cy="79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E:\Татьяна Казимировна сканир\сканирование0001.jpg"/>
          <p:cNvPicPr/>
          <p:nvPr/>
        </p:nvPicPr>
        <p:blipFill>
          <a:blip r:embed="rId13" cstate="print"/>
          <a:srcRect l="28122" t="37103" r="50000" b="41037"/>
          <a:stretch>
            <a:fillRect/>
          </a:stretch>
        </p:blipFill>
        <p:spPr bwMode="auto">
          <a:xfrm>
            <a:off x="4211960" y="3717032"/>
            <a:ext cx="93610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4499992" y="4797152"/>
            <a:ext cx="1656184" cy="648072"/>
          </a:xfrm>
          <a:prstGeom prst="flowChartAlternateProcess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Районный конкурс</a:t>
            </a:r>
          </a:p>
          <a:p>
            <a:pPr algn="ctr" eaLnBrk="0" hangingPunct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сочинений-брошюр </a:t>
            </a:r>
          </a:p>
          <a:p>
            <a:pPr algn="ctr" eaLnBrk="0" hangingPunct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«Летопись славных имен»</a:t>
            </a:r>
          </a:p>
          <a:p>
            <a:pPr algn="ctr" eaLnBrk="0" hangingPunct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 место</a:t>
            </a: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5076056" y="6309320"/>
            <a:ext cx="1584176" cy="548680"/>
          </a:xfrm>
          <a:prstGeom prst="flowChartAlternateProcess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Районный конкурс</a:t>
            </a:r>
          </a:p>
          <a:p>
            <a:pPr algn="ctr" eaLnBrk="0" hangingPunct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проектов «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жа</a:t>
            </a:r>
            <a:r>
              <a:rPr lang="kk-KZ" sz="1000" dirty="0" smtClean="0">
                <a:latin typeface="Times New Roman" pitchFamily="18" charset="0"/>
                <a:cs typeface="Times New Roman" pitchFamily="18" charset="0"/>
              </a:rPr>
              <a:t>ңғыру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21506" name="Picture 2" descr="C:\Users\admin\Documents\Bluetooth Folder\20180317_110451.jpg"/>
          <p:cNvPicPr>
            <a:picLocks noChangeAspect="1" noChangeArrowheads="1"/>
          </p:cNvPicPr>
          <p:nvPr/>
        </p:nvPicPr>
        <p:blipFill>
          <a:blip r:embed="rId14" cstate="print"/>
          <a:srcRect l="8158" t="25684" r="15696"/>
          <a:stretch>
            <a:fillRect/>
          </a:stretch>
        </p:blipFill>
        <p:spPr bwMode="auto">
          <a:xfrm>
            <a:off x="5004048" y="5733256"/>
            <a:ext cx="881828" cy="516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C:\Users\admin\Downloads\IMG-20171219-WA0008.jpg"/>
          <p:cNvPicPr/>
          <p:nvPr/>
        </p:nvPicPr>
        <p:blipFill>
          <a:blip r:embed="rId2" cstate="print"/>
          <a:srcRect l="30814" t="22436" r="31201"/>
          <a:stretch>
            <a:fillRect/>
          </a:stretch>
        </p:blipFill>
        <p:spPr bwMode="auto">
          <a:xfrm>
            <a:off x="1907704" y="2924944"/>
            <a:ext cx="924307" cy="107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5076056" y="764704"/>
            <a:ext cx="3816424" cy="432048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400" b="1" dirty="0" smtClean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Кустовые, районные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323528" y="764704"/>
            <a:ext cx="3816424" cy="432048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Республиканские, международные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AutoShape 9"/>
          <p:cNvSpPr>
            <a:spLocks noChangeArrowheads="1"/>
          </p:cNvSpPr>
          <p:nvPr/>
        </p:nvSpPr>
        <p:spPr bwMode="auto">
          <a:xfrm>
            <a:off x="2627784" y="188640"/>
            <a:ext cx="3600400" cy="432048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b="1" dirty="0" smtClean="0">
                <a:solidFill>
                  <a:srgbClr val="000066"/>
                </a:solidFill>
                <a:latin typeface="Tahoma" pitchFamily="34" charset="0"/>
              </a:rPr>
              <a:t>Достижения учителя</a:t>
            </a:r>
            <a:endParaRPr lang="ru-RU" b="1" dirty="0">
              <a:solidFill>
                <a:srgbClr val="000066"/>
              </a:solidFill>
              <a:latin typeface="Tahoma" pitchFamily="34" charset="0"/>
            </a:endParaRPr>
          </a:p>
        </p:txBody>
      </p:sp>
      <p:pic>
        <p:nvPicPr>
          <p:cNvPr id="19" name="Рисунок 18" descr="F:\МО\МО\ФОТО Лучшее МО\IMG_20100115_105440.jpg"/>
          <p:cNvPicPr/>
          <p:nvPr/>
        </p:nvPicPr>
        <p:blipFill>
          <a:blip r:embed="rId3" cstate="print"/>
          <a:srcRect t="11937" b="40315"/>
          <a:stretch>
            <a:fillRect/>
          </a:stretch>
        </p:blipFill>
        <p:spPr bwMode="auto">
          <a:xfrm>
            <a:off x="2987824" y="5517232"/>
            <a:ext cx="1224136" cy="7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51520" y="1340768"/>
          <a:ext cx="3960440" cy="1440160"/>
        </p:xfrm>
        <a:graphic>
          <a:graphicData uri="http://schemas.openxmlformats.org/drawingml/2006/table">
            <a:tbl>
              <a:tblPr/>
              <a:tblGrid>
                <a:gridCol w="648072"/>
                <a:gridCol w="2376264"/>
                <a:gridCol w="936104"/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2015-2016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8" marR="67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учебно-методическом семинаре для учителей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русского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языка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литературы 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38" marR="67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сертификат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8" marR="67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2016-2017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38" marR="67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VII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Международной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ярмарке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8" marR="67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Грамота,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Сертификат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838" marR="678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2017-2018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Участие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республиканской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на-учно-практической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конференции 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Грамота,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сертификат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355976" y="1340768"/>
          <a:ext cx="4608512" cy="5390336"/>
        </p:xfrm>
        <a:graphic>
          <a:graphicData uri="http://schemas.openxmlformats.org/drawingml/2006/table">
            <a:tbl>
              <a:tblPr/>
              <a:tblGrid>
                <a:gridCol w="513346"/>
                <a:gridCol w="2871030"/>
                <a:gridCol w="122413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2014-2015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Открытое мероприятие по литературе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«Нельзя отречься от родного…»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Районный 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семинар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Открытый урок русского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языка  в 7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Районный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семинар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2015-2016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Коучинг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«Оценивание обучения и оценивание для обучения»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Районный семинар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«Передовой педагогический опыт»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(обобщение опыта работы)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Районный семинар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Открытое мероприятие по литературе, посвященное 120-летию со дня рождения С.Есенина.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Районный  семинар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Открытый урок русского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языка  в 5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Районный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семинар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Кустовой конкурс «Лучшее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МО - 2016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место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2016-2017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Открытый урок по литературе 7 класс «Суд царя Соломона»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Районный конкурс «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Учи-тель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года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2017»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СД-диск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5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Кустовой конкурс «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Үздык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 - 2017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Гран При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2017-2018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Коучинг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</a:t>
                      </a:r>
                      <a:r>
                        <a:rPr lang="kk-KZ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Особенности обучения учебным предметам по обновлен-ному содержанию образования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Семинар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сетево-го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сообщества учителей «Вдохновение»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Зерендин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р-на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2017-2018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Коучинг «</a:t>
                      </a:r>
                      <a:r>
                        <a:rPr lang="kk-KZ" sz="12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Особенности обучения и ведение дневников учащихся  по обновленному содержанию образования»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Районный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семи-нар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директоров школ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Зеренд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района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Рисунок 12" descr="C:\Users\admin\Desktop\Новая папка\20160330_144158.jpg"/>
          <p:cNvPicPr/>
          <p:nvPr/>
        </p:nvPicPr>
        <p:blipFill>
          <a:blip r:embed="rId4" cstate="print"/>
          <a:srcRect l="14382" t="38888" r="41095" b="18887"/>
          <a:stretch>
            <a:fillRect/>
          </a:stretch>
        </p:blipFill>
        <p:spPr bwMode="auto">
          <a:xfrm>
            <a:off x="3131840" y="2924944"/>
            <a:ext cx="108012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admin\Desktop\Новая папка (6)\IMG-20160402-WA0020.jpg"/>
          <p:cNvPicPr/>
          <p:nvPr/>
        </p:nvPicPr>
        <p:blipFill>
          <a:blip r:embed="rId5" cstate="print"/>
          <a:srcRect t="26115"/>
          <a:stretch>
            <a:fillRect/>
          </a:stretch>
        </p:blipFill>
        <p:spPr bwMode="auto">
          <a:xfrm>
            <a:off x="251520" y="3861048"/>
            <a:ext cx="914065" cy="103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admin\Desktop\№8\IMG-20161110-WA001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5157192"/>
            <a:ext cx="144016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admin\Desktop\Новая папка (6)\IMG-20160528-WA000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3933057"/>
            <a:ext cx="86409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Users\admin\Desktop\РОЛАП\на РОЛАП\20150319_172246.jpg"/>
          <p:cNvPicPr/>
          <p:nvPr/>
        </p:nvPicPr>
        <p:blipFill>
          <a:blip r:embed="rId8" cstate="print"/>
          <a:srcRect l="26700"/>
          <a:stretch>
            <a:fillRect/>
          </a:stretch>
        </p:blipFill>
        <p:spPr bwMode="auto">
          <a:xfrm>
            <a:off x="2987824" y="4437112"/>
            <a:ext cx="1299238" cy="92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admin\Downloads\IMG-20171219-WA0007.jpg"/>
          <p:cNvPicPr/>
          <p:nvPr/>
        </p:nvPicPr>
        <p:blipFill>
          <a:blip r:embed="rId9" cstate="print"/>
          <a:srcRect l="20465" t="7692" r="28917"/>
          <a:stretch>
            <a:fillRect/>
          </a:stretch>
        </p:blipFill>
        <p:spPr bwMode="auto">
          <a:xfrm>
            <a:off x="323528" y="5013176"/>
            <a:ext cx="864096" cy="85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Users\admin\Desktop\вацап (4)\IMG-20160506-WA0002.jpg"/>
          <p:cNvPicPr/>
          <p:nvPr/>
        </p:nvPicPr>
        <p:blipFill>
          <a:blip r:embed="rId10" cstate="print"/>
          <a:srcRect t="7742" r="16667" b="20292"/>
          <a:stretch>
            <a:fillRect/>
          </a:stretch>
        </p:blipFill>
        <p:spPr bwMode="auto">
          <a:xfrm>
            <a:off x="2267744" y="3933056"/>
            <a:ext cx="720080" cy="103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:\Users\admin\Downloads\IMG-20171219-WA0006.jpg"/>
          <p:cNvPicPr/>
          <p:nvPr/>
        </p:nvPicPr>
        <p:blipFill>
          <a:blip r:embed="rId11" cstate="print"/>
          <a:srcRect r="46856" b="30652"/>
          <a:stretch>
            <a:fillRect/>
          </a:stretch>
        </p:blipFill>
        <p:spPr bwMode="auto">
          <a:xfrm>
            <a:off x="251520" y="2924944"/>
            <a:ext cx="12961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C:\Users\admin\Downloads\IMG-20171219-WA0023.jpg"/>
          <p:cNvPicPr/>
          <p:nvPr/>
        </p:nvPicPr>
        <p:blipFill>
          <a:blip r:embed="rId12" cstate="print"/>
          <a:srcRect l="47751" t="9996" r="6267" b="32821"/>
          <a:stretch>
            <a:fillRect/>
          </a:stretch>
        </p:blipFill>
        <p:spPr bwMode="auto">
          <a:xfrm>
            <a:off x="1691680" y="5949280"/>
            <a:ext cx="9361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F:\МО\МО\ФОТО Лучшее МО\IMG_20100115_105114.jpg"/>
          <p:cNvPicPr/>
          <p:nvPr/>
        </p:nvPicPr>
        <p:blipFill>
          <a:blip r:embed="rId13" cstate="print"/>
          <a:srcRect l="9180" r="2368" b="24554"/>
          <a:stretch>
            <a:fillRect/>
          </a:stretch>
        </p:blipFill>
        <p:spPr bwMode="auto">
          <a:xfrm>
            <a:off x="251520" y="5949280"/>
            <a:ext cx="1319664" cy="75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3303</TotalTime>
  <Words>618</Words>
  <Application>Microsoft Office PowerPoint</Application>
  <PresentationFormat>Экран (4:3)</PresentationFormat>
  <Paragraphs>182</Paragraphs>
  <Slides>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Тема Office</vt:lpstr>
      <vt:lpstr>Слайд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DNA7 X86</cp:lastModifiedBy>
  <cp:revision>365</cp:revision>
  <dcterms:created xsi:type="dcterms:W3CDTF">2014-02-15T07:08:18Z</dcterms:created>
  <dcterms:modified xsi:type="dcterms:W3CDTF">2018-06-06T14:14:39Z</dcterms:modified>
</cp:coreProperties>
</file>